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695" r:id="rId2"/>
    <p:sldId id="698" r:id="rId3"/>
    <p:sldId id="696" r:id="rId4"/>
    <p:sldId id="336" r:id="rId5"/>
    <p:sldId id="675" r:id="rId6"/>
    <p:sldId id="608" r:id="rId7"/>
    <p:sldId id="677" r:id="rId8"/>
    <p:sldId id="562" r:id="rId9"/>
    <p:sldId id="666" r:id="rId10"/>
    <p:sldId id="667" r:id="rId11"/>
    <p:sldId id="610" r:id="rId12"/>
    <p:sldId id="387" r:id="rId13"/>
    <p:sldId id="611" r:id="rId14"/>
    <p:sldId id="392" r:id="rId15"/>
    <p:sldId id="615" r:id="rId16"/>
    <p:sldId id="682" r:id="rId17"/>
    <p:sldId id="674" r:id="rId18"/>
    <p:sldId id="616" r:id="rId19"/>
    <p:sldId id="619" r:id="rId20"/>
    <p:sldId id="605" r:id="rId21"/>
    <p:sldId id="652" r:id="rId22"/>
    <p:sldId id="645" r:id="rId23"/>
    <p:sldId id="664" r:id="rId24"/>
    <p:sldId id="676" r:id="rId25"/>
    <p:sldId id="646" r:id="rId26"/>
    <p:sldId id="653" r:id="rId27"/>
    <p:sldId id="651" r:id="rId28"/>
    <p:sldId id="684" r:id="rId29"/>
    <p:sldId id="669" r:id="rId30"/>
    <p:sldId id="671" r:id="rId31"/>
    <p:sldId id="683" r:id="rId32"/>
    <p:sldId id="670" r:id="rId33"/>
    <p:sldId id="672" r:id="rId34"/>
    <p:sldId id="681" r:id="rId35"/>
    <p:sldId id="680" r:id="rId36"/>
    <p:sldId id="673" r:id="rId37"/>
    <p:sldId id="694" r:id="rId38"/>
    <p:sldId id="699" r:id="rId39"/>
    <p:sldId id="700" r:id="rId40"/>
    <p:sldId id="685" r:id="rId41"/>
    <p:sldId id="687" r:id="rId42"/>
    <p:sldId id="686" r:id="rId43"/>
    <p:sldId id="688" r:id="rId44"/>
    <p:sldId id="689" r:id="rId45"/>
    <p:sldId id="690" r:id="rId46"/>
    <p:sldId id="691" r:id="rId47"/>
    <p:sldId id="692" r:id="rId48"/>
    <p:sldId id="697" r:id="rId49"/>
    <p:sldId id="643" r:id="rId50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Mouradian" initials="CM" lastIdx="9" clrIdx="0">
    <p:extLst>
      <p:ext uri="{19B8F6BF-5375-455C-9EA6-DF929625EA0E}">
        <p15:presenceInfo xmlns:p15="http://schemas.microsoft.com/office/powerpoint/2012/main" userId="36f592794f065b19" providerId="Windows Live"/>
      </p:ext>
    </p:extLst>
  </p:cmAuthor>
  <p:cmAuthor id="2" name="Concordia University" initials="CU" lastIdx="11" clrIdx="1">
    <p:extLst>
      <p:ext uri="{19B8F6BF-5375-455C-9EA6-DF929625EA0E}">
        <p15:presenceInfo xmlns:p15="http://schemas.microsoft.com/office/powerpoint/2012/main" userId="Concordia Universi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BCB8"/>
    <a:srgbClr val="FF5050"/>
    <a:srgbClr val="FF99CC"/>
    <a:srgbClr val="CC3300"/>
    <a:srgbClr val="A50021"/>
    <a:srgbClr val="FFFFFF"/>
    <a:srgbClr val="C48A87"/>
    <a:srgbClr val="5B1517"/>
    <a:srgbClr val="58121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01318-80C4-425B-99A1-E3A15AA96ED1}" v="958" dt="2025-08-28T15:57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84706" autoAdjust="0"/>
  </p:normalViewPr>
  <p:slideViewPr>
    <p:cSldViewPr>
      <p:cViewPr varScale="1">
        <p:scale>
          <a:sx n="111" d="100"/>
          <a:sy n="111" d="100"/>
        </p:scale>
        <p:origin x="16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694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5790"/>
            <a:ext cx="5046663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694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fld id="{DC9025A5-8448-4303-B271-377607ED8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84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4F15F-E1D4-7E00-98CB-77F2462A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DA1C9-F5EF-C6BF-A71E-5CD341328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24D47-6D4A-9AA2-76FC-2DD8F8E12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09143-38EF-4E44-74F2-C2D2BE8EC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4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7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95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87A8-EAD8-292E-B7B5-9F4F2E69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75268-1E1A-824D-5339-525C9449D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162CF-DDFA-89DB-CE74-A25B78D14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7FA91-BBFC-FC26-60C7-6D9B0F987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5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00400" y="2133600"/>
            <a:ext cx="5257800" cy="1295400"/>
          </a:xfrm>
        </p:spPr>
        <p:txBody>
          <a:bodyPr anchor="ctr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3886200"/>
            <a:ext cx="5257800" cy="21336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458200" cy="533400"/>
          </a:xfrm>
        </p:spPr>
        <p:txBody>
          <a:bodyPr>
            <a:normAutofit/>
          </a:bodyPr>
          <a:lstStyle>
            <a:lvl1pPr algn="l">
              <a:defRPr sz="3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4572000"/>
          </a:xfrm>
        </p:spPr>
        <p:txBody>
          <a:bodyPr>
            <a:norm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fld id="{A3FBCD6E-774B-4A50-A725-33D7D636EBD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w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7772400" cy="2133600"/>
          </a:xfr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4CDF37-17CC-42C4-8A58-6CA3785828F1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40151C-D29C-4B50-85C6-F413535BA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7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6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18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2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26.png"/><Relationship Id="rId5" Type="http://schemas.openxmlformats.org/officeDocument/2006/relationships/tags" Target="../tags/tag58.xml"/><Relationship Id="rId10" Type="http://schemas.openxmlformats.org/officeDocument/2006/relationships/image" Target="../media/image18.png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2" Type="http://schemas.openxmlformats.org/officeDocument/2006/relationships/tags" Target="../tags/tag66.xml"/><Relationship Id="rId16" Type="http://schemas.openxmlformats.org/officeDocument/2006/relationships/image" Target="../media/image20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image" Target="../media/image80.png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openxmlformats.org/officeDocument/2006/relationships/image" Target="../media/image21.png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image" Target="../media/image37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tags" Target="../tags/tag100.xml"/><Relationship Id="rId32" Type="http://schemas.openxmlformats.org/officeDocument/2006/relationships/image" Target="../media/image40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tags" Target="../tags/tag99.xml"/><Relationship Id="rId28" Type="http://schemas.openxmlformats.org/officeDocument/2006/relationships/image" Target="../media/image23.png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image" Target="../media/image39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image" Target="../media/image22.png"/><Relationship Id="rId30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36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24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image" Target="../media/image31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34.tif"/><Relationship Id="rId5" Type="http://schemas.openxmlformats.org/officeDocument/2006/relationships/tags" Target="../tags/tag119.xml"/><Relationship Id="rId10" Type="http://schemas.openxmlformats.org/officeDocument/2006/relationships/image" Target="../media/image33.tif"/><Relationship Id="rId4" Type="http://schemas.openxmlformats.org/officeDocument/2006/relationships/tags" Target="../tags/tag118.xml"/><Relationship Id="rId9" Type="http://schemas.openxmlformats.org/officeDocument/2006/relationships/image" Target="../media/image32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10" Type="http://schemas.openxmlformats.org/officeDocument/2006/relationships/image" Target="../media/image361.png"/><Relationship Id="rId4" Type="http://schemas.openxmlformats.org/officeDocument/2006/relationships/tags" Target="../tags/tag136.xml"/><Relationship Id="rId9" Type="http://schemas.openxmlformats.org/officeDocument/2006/relationships/image" Target="../media/image3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tags" Target="../tags/tag142.xml"/><Relationship Id="rId7" Type="http://schemas.openxmlformats.org/officeDocument/2006/relationships/image" Target="../media/image350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4.xml"/><Relationship Id="rId4" Type="http://schemas.openxmlformats.org/officeDocument/2006/relationships/tags" Target="../tags/tag1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tags" Target="../tags/tag147.xml"/><Relationship Id="rId7" Type="http://schemas.openxmlformats.org/officeDocument/2006/relationships/image" Target="../media/image410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tags" Target="../tags/tag152.xml"/><Relationship Id="rId7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10" Type="http://schemas.openxmlformats.org/officeDocument/2006/relationships/image" Target="../media/image32.png"/><Relationship Id="rId4" Type="http://schemas.openxmlformats.org/officeDocument/2006/relationships/tags" Target="../tags/tag158.xml"/><Relationship Id="rId9" Type="http://schemas.openxmlformats.org/officeDocument/2006/relationships/tags" Target="../tags/tag15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tags" Target="../tags/tag171.xml"/><Relationship Id="rId7" Type="http://schemas.openxmlformats.org/officeDocument/2006/relationships/image" Target="../media/image41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76.xml"/><Relationship Id="rId7" Type="http://schemas.openxmlformats.org/officeDocument/2006/relationships/image" Target="../media/image43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81.xml"/><Relationship Id="rId7" Type="http://schemas.openxmlformats.org/officeDocument/2006/relationships/image" Target="../media/image46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tags" Target="../tags/tag18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92.xml"/><Relationship Id="rId7" Type="http://schemas.openxmlformats.org/officeDocument/2006/relationships/image" Target="../media/image50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209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1.xml"/><Relationship Id="rId4" Type="http://schemas.openxmlformats.org/officeDocument/2006/relationships/tags" Target="../tags/tag2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55.jpe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56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7" Type="http://schemas.openxmlformats.org/officeDocument/2006/relationships/image" Target="../media/image58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image" Target="../media/image62.png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image" Target="../media/image61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60.png"/><Relationship Id="rId5" Type="http://schemas.openxmlformats.org/officeDocument/2006/relationships/tags" Target="../tags/tag242.xml"/><Relationship Id="rId10" Type="http://schemas.openxmlformats.org/officeDocument/2006/relationships/image" Target="../media/image59.png"/><Relationship Id="rId4" Type="http://schemas.openxmlformats.org/officeDocument/2006/relationships/tags" Target="../tags/tag241.xml"/><Relationship Id="rId9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2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9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image" Target="../media/image10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9.jpeg"/><Relationship Id="rId2" Type="http://schemas.openxmlformats.org/officeDocument/2006/relationships/tags" Target="../tags/tag18.xml"/><Relationship Id="rId16" Type="http://schemas.openxmlformats.org/officeDocument/2006/relationships/image" Target="../media/image8.jpe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image" Target="../media/image7.pn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15.jpe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1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13.png"/><Relationship Id="rId5" Type="http://schemas.openxmlformats.org/officeDocument/2006/relationships/tags" Target="../tags/tag38.xml"/><Relationship Id="rId10" Type="http://schemas.openxmlformats.org/officeDocument/2006/relationships/image" Target="../media/image12.jpeg"/><Relationship Id="rId4" Type="http://schemas.openxmlformats.org/officeDocument/2006/relationships/tags" Target="../tags/tag37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A023-95A0-2629-F536-9A68C8AB9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6401-71EC-05F3-6BA7-78FA21654593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F2328"/>
                </a:solidFill>
                <a:latin typeface="Times New Roman"/>
                <a:cs typeface="Arial Bold"/>
              </a:rPr>
              <a:t>Machine Learning Optimization Methods and Their Application to Predicting T-Cell Differentiation Using </a:t>
            </a:r>
            <a:r>
              <a:rPr lang="en-US" sz="2400">
                <a:solidFill>
                  <a:srgbClr val="1F2328"/>
                </a:solidFill>
                <a:latin typeface="Times New Roman"/>
                <a:cs typeface="Arial Bold"/>
              </a:rPr>
              <a:t>GNNs and Reinforcement Learning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4358E-ECB9-5FBC-AD19-94A2945D8F7C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AF1EE-DCBB-F307-F0F6-1700C7B863C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544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B8FC-0F1D-4924-BC52-396396BEE5E4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4800" y="632567"/>
            <a:ext cx="8458200" cy="5227739"/>
          </a:xfrm>
        </p:spPr>
        <p:txBody>
          <a:bodyPr/>
          <a:lstStyle/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An Improved Low Rank Matrix Factorization to Scale Machine Learning and Application to Remote Robotic Surgery [Published in IEEE TNSM]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4B639-D6E5-410C-9E58-BF61CCE98758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8" descr="Deep Learning Model Compression (ii) | by Ivy Gu | Medium">
            <a:extLst>
              <a:ext uri="{FF2B5EF4-FFF2-40B4-BE49-F238E27FC236}">
                <a16:creationId xmlns:a16="http://schemas.microsoft.com/office/drawing/2014/main" id="{B25188F2-45F9-4A64-8F78-4D1A54E205E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61033"/>
            <a:ext cx="4622879" cy="180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9612ED-DD4A-478B-8B0C-36C175FD36C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38200" y="5486400"/>
            <a:ext cx="81534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A.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Ebrahimzadeh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R.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Glitho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H.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Elbiaze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M. Maier and F.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Belqami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"</a:t>
            </a:r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A Machine Learning Framework for Handling Delayed/Lost Packets in Tactile Internet Remote Robotic Surgery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," in IEEE Transactions on Network and Service Management,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: 10.1109/TNSM.2021.3106577</a:t>
            </a:r>
            <a:endParaRPr lang="en-CA" sz="11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20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6700" y="356762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Review of Machine Learning  Model Compression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7346" y="1079021"/>
            <a:ext cx="9098071" cy="5385166"/>
          </a:xfrm>
        </p:spPr>
        <p:txBody>
          <a:bodyPr>
            <a:noAutofit/>
          </a:bodyPr>
          <a:lstStyle/>
          <a:p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It  can be used to scale ML methods and address delay and lost data online</a:t>
            </a:r>
          </a:p>
          <a:p>
            <a:pPr marL="0" indent="0">
              <a:buNone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Types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Nonconvex formulation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Convex formulation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Challenges of nonconvex formulation of low rank and sparse matrix factorization</a:t>
            </a: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Non-convex low-rank matrix factorization achieves higher accuracy with less computation compared to convex models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Non-convex formulations struggle to find quality solutions without good initial points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hybrid model (convex and non-convex) can converge to quality solutions even with random initialization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hybrid model is computationally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Local Optima Global Optimum | AllAboutLean.com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55" y="872769"/>
            <a:ext cx="1909018" cy="21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>
            <p:custDataLst>
              <p:tags r:id="rId5"/>
            </p:custDataLst>
          </p:nvPr>
        </p:nvSpPr>
        <p:spPr>
          <a:xfrm>
            <a:off x="838200" y="6055489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Xiong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L, Chen X, Schneider J. </a:t>
            </a:r>
            <a:r>
              <a:rPr lang="en-CA" sz="1200" b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Direct robust matrix factorization for anomaly detection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In2011</a:t>
            </a:r>
          </a:p>
          <a:p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IEEE 11th International Conference on Data Mining 2011 Dec 11 (pp. 844-853). IEEE.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5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2064" y="828350"/>
            <a:ext cx="8458200" cy="5334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Nonconvex low-rank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32064" y="1304675"/>
                <a:ext cx="8458200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18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                                           </a:t>
                </a:r>
              </a:p>
              <a:p>
                <a:pPr marL="0" indent="0">
                  <a:buNone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064" y="1304675"/>
                <a:ext cx="8458200" cy="4572000"/>
              </a:xfrm>
              <a:blipFill>
                <a:blip r:embed="rId10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>
                <p:custDataLst>
                  <p:tags r:id="rId4"/>
                </p:custDataLst>
              </p:nvPr>
            </p:nvSpPr>
            <p:spPr>
              <a:xfrm>
                <a:off x="493274" y="2174903"/>
                <a:ext cx="8305800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In many applications involving nonconvex machine learning methods, the upper bound of the rank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 is known, rather than the exact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1800" dirty="0"/>
              </a:p>
              <a:p>
                <a:endParaRPr lang="en-CA" sz="18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CA" sz="1800" dirty="0"/>
                  <a:t>Convex relaxed low rank approximation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74" y="2174903"/>
                <a:ext cx="8305800" cy="1169551"/>
              </a:xfrm>
              <a:prstGeom prst="rect">
                <a:avLst/>
              </a:prstGeom>
              <a:blipFill>
                <a:blip r:embed="rId11"/>
                <a:stretch>
                  <a:fillRect l="-514" t="-1563" r="-7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20E17-8129-43CC-94CE-887DC30A6B8A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09599" y="3590675"/>
                <a:ext cx="8198285" cy="2154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1800" dirty="0"/>
              </a:p>
              <a:p>
                <a:endParaRPr lang="en-CA" dirty="0"/>
              </a:p>
              <a:p>
                <a:endParaRPr lang="en-CA" sz="16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avoided in the convex relaxed low rank approximation</a:t>
                </a:r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20E17-8129-43CC-94CE-887DC30A6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590675"/>
                <a:ext cx="8198285" cy="2154436"/>
              </a:xfrm>
              <a:prstGeom prst="rect">
                <a:avLst/>
              </a:prstGeom>
              <a:blipFill>
                <a:blip r:embed="rId12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1CEB17BC-40E0-4583-9B3C-FBC5C70D90BB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304800" y="152400"/>
            <a:ext cx="845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78233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r>
              <a:rPr lang="en-CA" sz="2000" kern="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Overview of the Low-Rank Approximation</a:t>
            </a:r>
          </a:p>
        </p:txBody>
      </p:sp>
      <p:pic>
        <p:nvPicPr>
          <p:cNvPr id="20" name="Picture 2" descr="Local Optima Global Optimum | AllAboutLean.com">
            <a:extLst>
              <a:ext uri="{FF2B5EF4-FFF2-40B4-BE49-F238E27FC236}">
                <a16:creationId xmlns:a16="http://schemas.microsoft.com/office/drawing/2014/main" id="{AAABA2BF-9BC0-4624-8F40-CC4A45698C4D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9" y="2698400"/>
            <a:ext cx="2447209" cy="210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3: The perils of basin bias - by Luke Craven">
            <a:extLst>
              <a:ext uri="{FF2B5EF4-FFF2-40B4-BE49-F238E27FC236}">
                <a16:creationId xmlns:a16="http://schemas.microsoft.com/office/drawing/2014/main" id="{A2086C33-D278-4060-B473-83C08B7F3BCB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160" y="66993"/>
            <a:ext cx="3150480" cy="21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8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4186770329"/>
                  </p:ext>
                </p:extLst>
              </p:nvPr>
            </p:nvGraphicFramePr>
            <p:xfrm>
              <a:off x="685800" y="1017086"/>
              <a:ext cx="6816434" cy="482382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98492">
                      <a:extLst>
                        <a:ext uri="{9D8B030D-6E8A-4147-A177-3AD203B41FA5}">
                          <a16:colId xmlns:a16="http://schemas.microsoft.com/office/drawing/2014/main" val="3590949643"/>
                        </a:ext>
                      </a:extLst>
                    </a:gridCol>
                    <a:gridCol w="1588592">
                      <a:extLst>
                        <a:ext uri="{9D8B030D-6E8A-4147-A177-3AD203B41FA5}">
                          <a16:colId xmlns:a16="http://schemas.microsoft.com/office/drawing/2014/main" val="2762039853"/>
                        </a:ext>
                      </a:extLst>
                    </a:gridCol>
                    <a:gridCol w="1386830">
                      <a:extLst>
                        <a:ext uri="{9D8B030D-6E8A-4147-A177-3AD203B41FA5}">
                          <a16:colId xmlns:a16="http://schemas.microsoft.com/office/drawing/2014/main" val="2929010551"/>
                        </a:ext>
                      </a:extLst>
                    </a:gridCol>
                    <a:gridCol w="2542520">
                      <a:extLst>
                        <a:ext uri="{9D8B030D-6E8A-4147-A177-3AD203B41FA5}">
                          <a16:colId xmlns:a16="http://schemas.microsoft.com/office/drawing/2014/main" val="111046398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Complexities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Low Rank  Matrix Recovery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16380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 (offline)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01533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31931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LWPR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 (online)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050453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ELM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9289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KNNR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Instance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327716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RL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761923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 err="1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DeepRL</a:t>
                          </a:r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313345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LSTM 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69769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GPR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36436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PCA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GPR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𝜚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ℶ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3392546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RPCA GPR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ℶ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27237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Proposed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ℶ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736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70329"/>
                  </p:ext>
                </p:extLst>
              </p:nvPr>
            </p:nvGraphicFramePr>
            <p:xfrm>
              <a:off x="685800" y="1017086"/>
              <a:ext cx="6816434" cy="482382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98492">
                      <a:extLst>
                        <a:ext uri="{9D8B030D-6E8A-4147-A177-3AD203B41FA5}">
                          <a16:colId xmlns:a16="http://schemas.microsoft.com/office/drawing/2014/main" val="3590949643"/>
                        </a:ext>
                      </a:extLst>
                    </a:gridCol>
                    <a:gridCol w="1588592">
                      <a:extLst>
                        <a:ext uri="{9D8B030D-6E8A-4147-A177-3AD203B41FA5}">
                          <a16:colId xmlns:a16="http://schemas.microsoft.com/office/drawing/2014/main" val="2762039853"/>
                        </a:ext>
                      </a:extLst>
                    </a:gridCol>
                    <a:gridCol w="1386830">
                      <a:extLst>
                        <a:ext uri="{9D8B030D-6E8A-4147-A177-3AD203B41FA5}">
                          <a16:colId xmlns:a16="http://schemas.microsoft.com/office/drawing/2014/main" val="2929010551"/>
                        </a:ext>
                      </a:extLst>
                    </a:gridCol>
                    <a:gridCol w="2542520">
                      <a:extLst>
                        <a:ext uri="{9D8B030D-6E8A-4147-A177-3AD203B41FA5}">
                          <a16:colId xmlns:a16="http://schemas.microsoft.com/office/drawing/2014/main" val="1110463980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Complexities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Low Rank  Matrix Recovery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16380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 (offline)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69643" r="-184649" b="-12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01533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66667" r="-184649" b="-11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31931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LWPR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 (online)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271429" r="-184649" b="-10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050453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ELM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364912" r="-184649" b="-9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9289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KNNR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Instance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464912" r="-184649" b="-8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327716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RL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466667" r="-184649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761923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 err="1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DeepRL</a:t>
                          </a:r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558571" r="-184649" b="-4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313345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LSTM 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808772" r="-184649" b="-4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69769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GPR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925000" r="-184649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364362"/>
                      </a:ext>
                    </a:extLst>
                  </a:tr>
                  <a:tr h="53682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PCA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GPR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644944" r="-184649" b="-14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644944" r="-959" b="-14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3392546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RPCA GPR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020000" r="-184649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1020000" r="-959" b="-1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1272372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Proposed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103030" r="-18464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1103030" r="-95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7366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152400" y="134002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3008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304800"/>
            <a:ext cx="8610600" cy="533400"/>
          </a:xfrm>
        </p:spPr>
        <p:txBody>
          <a:bodyPr>
            <a:normAutofit fontScale="90000"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Method for the Covariance Matrix Update in Gaussian Process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82508" y="1222802"/>
                <a:ext cx="8458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000" dirty="0"/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CA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CA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                                           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508" y="1222802"/>
                <a:ext cx="8458200" cy="4572000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 bwMode="auto">
          <a:xfrm>
            <a:off x="3429000" y="3886200"/>
            <a:ext cx="2362200" cy="11261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Rectangle 6"/>
          <p:cNvSpPr/>
          <p:nvPr>
            <p:custDataLst>
              <p:tags r:id="rId5"/>
            </p:custDataLst>
          </p:nvPr>
        </p:nvSpPr>
        <p:spPr bwMode="auto">
          <a:xfrm>
            <a:off x="3276600" y="1143000"/>
            <a:ext cx="2514600" cy="10831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cxnSp>
        <p:nvCxnSpPr>
          <p:cNvPr id="10" name="Straight Arrow Connector 9"/>
          <p:cNvCxnSpPr>
            <a:stCxn id="7" idx="2"/>
          </p:cNvCxnSpPr>
          <p:nvPr>
            <p:custDataLst>
              <p:tags r:id="rId6"/>
            </p:custDataLst>
          </p:nvPr>
        </p:nvCxnSpPr>
        <p:spPr bwMode="auto">
          <a:xfrm>
            <a:off x="4533900" y="2226124"/>
            <a:ext cx="38100" cy="1660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6019800" y="1371600"/>
            <a:ext cx="2895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/>
              <a:t>Convex Relaxed Low rank</a:t>
            </a:r>
          </a:p>
          <a:p>
            <a:r>
              <a:rPr lang="en-CA" sz="1800" dirty="0">
                <a:latin typeface="Times"/>
                <a:cs typeface="Times"/>
              </a:rPr>
              <a:t> Approximation or Mean square error regularized</a:t>
            </a:r>
            <a:endParaRPr lang="en-CA" sz="1800" dirty="0">
              <a:cs typeface="Times"/>
            </a:endParaRPr>
          </a:p>
        </p:txBody>
      </p:sp>
      <p:sp>
        <p:nvSpPr>
          <p:cNvPr id="14" name="TextBox 13"/>
          <p:cNvSpPr txBox="1"/>
          <p:nvPr>
            <p:custDataLst>
              <p:tags r:id="rId8"/>
            </p:custDataLst>
          </p:nvPr>
        </p:nvSpPr>
        <p:spPr>
          <a:xfrm>
            <a:off x="6407053" y="4126089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Nonconvex Low Rank</a:t>
            </a:r>
          </a:p>
          <a:p>
            <a:r>
              <a:rPr lang="en-CA" sz="1800" dirty="0"/>
              <a:t>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525663" y="2827657"/>
                <a:ext cx="14278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63" y="2827657"/>
                <a:ext cx="1427891" cy="461665"/>
              </a:xfrm>
              <a:prstGeom prst="rect">
                <a:avLst/>
              </a:prstGeom>
              <a:blipFill>
                <a:blip r:embed="rId15"/>
                <a:stretch>
                  <a:fillRect r="-426" b="-184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>
            <p:custDataLst>
              <p:tags r:id="rId10"/>
            </p:custDataLst>
          </p:nvPr>
        </p:nvSpPr>
        <p:spPr>
          <a:xfrm>
            <a:off x="935376" y="155626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Initialization</a:t>
            </a:r>
          </a:p>
        </p:txBody>
      </p:sp>
      <p:sp>
        <p:nvSpPr>
          <p:cNvPr id="18" name="TextBox 17"/>
          <p:cNvSpPr txBox="1"/>
          <p:nvPr>
            <p:custDataLst>
              <p:tags r:id="rId11"/>
            </p:custDataLst>
          </p:nvPr>
        </p:nvSpPr>
        <p:spPr>
          <a:xfrm>
            <a:off x="692617" y="5609188"/>
            <a:ext cx="7000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We first compute </a:t>
            </a:r>
            <a:r>
              <a:rPr lang="en-CA" sz="1600" dirty="0">
                <a:solidFill>
                  <a:srgbClr val="FF0000"/>
                </a:solidFill>
              </a:rPr>
              <a:t>rank (L) </a:t>
            </a:r>
            <a:r>
              <a:rPr lang="en-CA" sz="1600" dirty="0"/>
              <a:t>using convex relaxed low-rank approximation and used </a:t>
            </a:r>
          </a:p>
          <a:p>
            <a:r>
              <a:rPr lang="en-CA" sz="1600" dirty="0"/>
              <a:t>to initialize nonconvex low-rank approximation</a:t>
            </a:r>
          </a:p>
        </p:txBody>
      </p:sp>
      <p:pic>
        <p:nvPicPr>
          <p:cNvPr id="4100" name="Picture 4" descr="Strategies for Global Optimization | by Syed Sadat Nazrul | Towards Data  Science">
            <a:extLst>
              <a:ext uri="{FF2B5EF4-FFF2-40B4-BE49-F238E27FC236}">
                <a16:creationId xmlns:a16="http://schemas.microsoft.com/office/drawing/2014/main" id="{203B1DA0-35C2-4141-A4D9-48618024A37F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6200"/>
            <a:ext cx="3283085" cy="29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1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258548" y="914400"/>
            <a:ext cx="3680204" cy="327790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>
            <p:custDataLst>
              <p:tags r:id="rId3"/>
            </p:custDataLst>
          </p:nvPr>
        </p:nvCxnSpPr>
        <p:spPr bwMode="auto">
          <a:xfrm flipV="1">
            <a:off x="3927462" y="2412591"/>
            <a:ext cx="1079686" cy="39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118286" y="873690"/>
            <a:ext cx="3644714" cy="3297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2904412" y="4462660"/>
            <a:ext cx="3115387" cy="234468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>
            <p:custDataLst>
              <p:tags r:id="rId6"/>
            </p:custDataLst>
          </p:nvPr>
        </p:nvCxnSpPr>
        <p:spPr bwMode="auto">
          <a:xfrm flipH="1">
            <a:off x="6019801" y="4038600"/>
            <a:ext cx="457199" cy="5991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/>
          <p:cNvSpPr txBox="1"/>
          <p:nvPr>
            <p:custDataLst>
              <p:tags r:id="rId7"/>
            </p:custDataLst>
          </p:nvPr>
        </p:nvSpPr>
        <p:spPr>
          <a:xfrm>
            <a:off x="174686" y="626971"/>
            <a:ext cx="3719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Convex Initialization of low rank matrix factorization</a:t>
            </a:r>
          </a:p>
        </p:txBody>
      </p:sp>
      <p:sp>
        <p:nvSpPr>
          <p:cNvPr id="24" name="TextBox 23"/>
          <p:cNvSpPr txBox="1"/>
          <p:nvPr>
            <p:custDataLst>
              <p:tags r:id="rId8"/>
            </p:custDataLst>
          </p:nvPr>
        </p:nvSpPr>
        <p:spPr>
          <a:xfrm>
            <a:off x="5118990" y="626884"/>
            <a:ext cx="2896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Nonconvex low rank matrix factorization</a:t>
            </a:r>
          </a:p>
        </p:txBody>
      </p:sp>
      <p:sp>
        <p:nvSpPr>
          <p:cNvPr id="25" name="TextBox 24"/>
          <p:cNvSpPr txBox="1"/>
          <p:nvPr>
            <p:custDataLst>
              <p:tags r:id="rId9"/>
            </p:custDataLst>
          </p:nvPr>
        </p:nvSpPr>
        <p:spPr>
          <a:xfrm>
            <a:off x="2463112" y="4193076"/>
            <a:ext cx="3822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Machine Learning model</a:t>
            </a:r>
            <a:r>
              <a:rPr lang="en-CA" sz="1200" b="1" dirty="0">
                <a:solidFill>
                  <a:srgbClr val="C00000"/>
                </a:solidFill>
              </a:rPr>
              <a:t>: Gaussian Process Regression</a:t>
            </a:r>
          </a:p>
        </p:txBody>
      </p:sp>
      <p:cxnSp>
        <p:nvCxnSpPr>
          <p:cNvPr id="32" name="Straight Arrow Connector 31"/>
          <p:cNvCxnSpPr/>
          <p:nvPr>
            <p:custDataLst>
              <p:tags r:id="rId10"/>
            </p:custDataLst>
          </p:nvPr>
        </p:nvCxnSpPr>
        <p:spPr bwMode="auto">
          <a:xfrm>
            <a:off x="2247771" y="4221438"/>
            <a:ext cx="441300" cy="4163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Rectangle 39"/>
          <p:cNvSpPr/>
          <p:nvPr>
            <p:custDataLst>
              <p:tags r:id="rId11"/>
            </p:custDataLst>
          </p:nvPr>
        </p:nvSpPr>
        <p:spPr bwMode="auto">
          <a:xfrm>
            <a:off x="6934200" y="4876800"/>
            <a:ext cx="2057400" cy="9906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cxnSp>
        <p:nvCxnSpPr>
          <p:cNvPr id="41" name="Straight Arrow Connector 40"/>
          <p:cNvCxnSpPr/>
          <p:nvPr>
            <p:custDataLst>
              <p:tags r:id="rId12"/>
            </p:custDataLst>
          </p:nvPr>
        </p:nvCxnSpPr>
        <p:spPr bwMode="auto">
          <a:xfrm flipV="1">
            <a:off x="6019800" y="5323402"/>
            <a:ext cx="864133" cy="201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/>
          <p:cNvSpPr txBox="1"/>
          <p:nvPr>
            <p:custDataLst>
              <p:tags r:id="rId13"/>
            </p:custDataLst>
          </p:nvPr>
        </p:nvSpPr>
        <p:spPr>
          <a:xfrm>
            <a:off x="7087883" y="4928097"/>
            <a:ext cx="1661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Predicting packet loss and delay data </a:t>
            </a:r>
          </a:p>
        </p:txBody>
      </p:sp>
      <p:sp>
        <p:nvSpPr>
          <p:cNvPr id="27" name="Rectangle 26"/>
          <p:cNvSpPr/>
          <p:nvPr>
            <p:custDataLst>
              <p:tags r:id="rId14"/>
            </p:custDataLst>
          </p:nvPr>
        </p:nvSpPr>
        <p:spPr bwMode="auto">
          <a:xfrm>
            <a:off x="158015" y="5239308"/>
            <a:ext cx="1760190" cy="4319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28" name="TextBox 27"/>
          <p:cNvSpPr txBox="1"/>
          <p:nvPr>
            <p:custDataLst>
              <p:tags r:id="rId15"/>
            </p:custDataLst>
          </p:nvPr>
        </p:nvSpPr>
        <p:spPr>
          <a:xfrm>
            <a:off x="359909" y="5188769"/>
            <a:ext cx="162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Gesture</a:t>
            </a:r>
          </a:p>
        </p:txBody>
      </p:sp>
      <p:sp>
        <p:nvSpPr>
          <p:cNvPr id="30" name="Rectangle 29"/>
          <p:cNvSpPr/>
          <p:nvPr>
            <p:custDataLst>
              <p:tags r:id="rId16"/>
            </p:custDataLst>
          </p:nvPr>
        </p:nvSpPr>
        <p:spPr bwMode="auto">
          <a:xfrm>
            <a:off x="158015" y="5734528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74686" y="5722760"/>
                <a:ext cx="500818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86" y="5722760"/>
                <a:ext cx="500818" cy="411651"/>
              </a:xfrm>
              <a:prstGeom prst="rect">
                <a:avLst/>
              </a:prstGeom>
              <a:blipFill>
                <a:blip r:embed="rId29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>
            <p:custDataLst>
              <p:tags r:id="rId18"/>
            </p:custDataLst>
          </p:nvPr>
        </p:nvSpPr>
        <p:spPr bwMode="auto">
          <a:xfrm>
            <a:off x="738361" y="5723911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34" name="Rectangle 33"/>
          <p:cNvSpPr/>
          <p:nvPr>
            <p:custDataLst>
              <p:tags r:id="rId19"/>
            </p:custDataLst>
          </p:nvPr>
        </p:nvSpPr>
        <p:spPr bwMode="auto">
          <a:xfrm>
            <a:off x="1342597" y="5741424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92175" y="5709898"/>
                <a:ext cx="500818" cy="412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75" y="5709898"/>
                <a:ext cx="500818" cy="412292"/>
              </a:xfrm>
              <a:prstGeom prst="rect">
                <a:avLst/>
              </a:prstGeom>
              <a:blipFill>
                <a:blip r:embed="rId30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294287" y="5684669"/>
                <a:ext cx="500818" cy="413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287" y="5684669"/>
                <a:ext cx="500818" cy="413896"/>
              </a:xfrm>
              <a:prstGeom prst="rect">
                <a:avLst/>
              </a:prstGeom>
              <a:blipFill>
                <a:blip r:embed="rId3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>
            <p:custDataLst>
              <p:tags r:id="rId22"/>
            </p:custDataLst>
          </p:nvPr>
        </p:nvCxnSpPr>
        <p:spPr bwMode="auto">
          <a:xfrm flipH="1" flipV="1">
            <a:off x="932541" y="4276533"/>
            <a:ext cx="10043" cy="85695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>
                <p:custDataLst>
                  <p:tags r:id="rId23"/>
                </p:custDataLst>
              </p:nvPr>
            </p:nvSpPr>
            <p:spPr>
              <a:xfrm>
                <a:off x="713973" y="5702734"/>
                <a:ext cx="4647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3" y="5702734"/>
                <a:ext cx="464706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>
            <p:custDataLst>
              <p:tags r:id="rId24"/>
            </p:custDataLst>
          </p:nvPr>
        </p:nvSpPr>
        <p:spPr>
          <a:xfrm>
            <a:off x="197221" y="81124"/>
            <a:ext cx="3843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Proposed Solution (Bayesian View)</a:t>
            </a:r>
          </a:p>
        </p:txBody>
      </p:sp>
    </p:spTree>
    <p:extLst>
      <p:ext uri="{BB962C8B-B14F-4D97-AF65-F5344CB8AC3E}">
        <p14:creationId xmlns:p14="http://schemas.microsoft.com/office/powerpoint/2010/main" val="305778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74C8-CD74-4FF9-B342-E253ECF13DF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0499" y="17253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Kinematic Dataset of Surgical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E466-2EE1-4EF7-A3CC-2AF7345C9DE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E0BE1-47D5-4549-BF06-8F128F600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6200" y="536183"/>
            <a:ext cx="7890967" cy="134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AA2558F-1C5A-4DB6-B6C1-7D8EF0C132FF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4"/>
                </p:custDataLst>
                <p:extLst>
                  <p:ext uri="{D42A27DB-BD31-4B8C-83A1-F6EECF244321}">
                    <p14:modId xmlns:p14="http://schemas.microsoft.com/office/powerpoint/2010/main" val="1955407533"/>
                  </p:ext>
                </p:extLst>
              </p:nvPr>
            </p:nvGraphicFramePr>
            <p:xfrm>
              <a:off x="190499" y="1790748"/>
              <a:ext cx="7423149" cy="43180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0438">
                      <a:extLst>
                        <a:ext uri="{9D8B030D-6E8A-4147-A177-3AD203B41FA5}">
                          <a16:colId xmlns:a16="http://schemas.microsoft.com/office/drawing/2014/main" val="1420436937"/>
                        </a:ext>
                      </a:extLst>
                    </a:gridCol>
                    <a:gridCol w="1678329">
                      <a:extLst>
                        <a:ext uri="{9D8B030D-6E8A-4147-A177-3AD203B41FA5}">
                          <a16:colId xmlns:a16="http://schemas.microsoft.com/office/drawing/2014/main" val="1924558178"/>
                        </a:ext>
                      </a:extLst>
                    </a:gridCol>
                    <a:gridCol w="4024382">
                      <a:extLst>
                        <a:ext uri="{9D8B030D-6E8A-4147-A177-3AD203B41FA5}">
                          <a16:colId xmlns:a16="http://schemas.microsoft.com/office/drawing/2014/main" val="334981392"/>
                        </a:ext>
                      </a:extLst>
                    </a:gridCol>
                  </a:tblGrid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Column Indices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Number of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Descriptions of Variables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6324654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position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𝑥𝑦𝑧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15809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4-12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 matrix (R)</a:t>
                          </a:r>
                          <a:endParaRPr lang="en-US" sz="1200" baseline="-250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39728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13-15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linear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4603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16-18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rotational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0897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19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gripper angle velocity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61942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20-38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Right MTM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3529979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39-41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position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" panose="02020603050405020304" pitchFamily="18" charset="0"/>
                                </a:rPr>
                                <m:t>𝑥𝑦𝑧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178647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42-50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 matrix (R)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86874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51-53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linear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080473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54-56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rotational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8451680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57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gripper angle velocity 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06656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58-76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PSM2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9520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AA2558F-1C5A-4DB6-B6C1-7D8EF0C132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5407533"/>
                  </p:ext>
                </p:extLst>
              </p:nvPr>
            </p:nvGraphicFramePr>
            <p:xfrm>
              <a:off x="190499" y="1790748"/>
              <a:ext cx="7423149" cy="43180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0438">
                      <a:extLst>
                        <a:ext uri="{9D8B030D-6E8A-4147-A177-3AD203B41FA5}">
                          <a16:colId xmlns:a16="http://schemas.microsoft.com/office/drawing/2014/main" val="1420436937"/>
                        </a:ext>
                      </a:extLst>
                    </a:gridCol>
                    <a:gridCol w="1678329">
                      <a:extLst>
                        <a:ext uri="{9D8B030D-6E8A-4147-A177-3AD203B41FA5}">
                          <a16:colId xmlns:a16="http://schemas.microsoft.com/office/drawing/2014/main" val="1924558178"/>
                        </a:ext>
                      </a:extLst>
                    </a:gridCol>
                    <a:gridCol w="4024382">
                      <a:extLst>
                        <a:ext uri="{9D8B030D-6E8A-4147-A177-3AD203B41FA5}">
                          <a16:colId xmlns:a16="http://schemas.microsoft.com/office/drawing/2014/main" val="334981392"/>
                        </a:ext>
                      </a:extLst>
                    </a:gridCol>
                  </a:tblGrid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Column Indices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Number of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Descriptions of Variables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6324654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103704" r="-758" b="-1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815809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4-12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 matrix (R)</a:t>
                          </a:r>
                          <a:endParaRPr lang="en-US" sz="1200" baseline="-250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39728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13-15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305556" r="-758" b="-9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94603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16-18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398182" r="-758" b="-7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90897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19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498182" r="-758" b="-6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61942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20-38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Right MTM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3529979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39-41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696364" r="-758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178647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42-50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 matrix (R)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86874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51-53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912963" r="-758" b="-3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080473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54-56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994545" r="-758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451680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57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1114815" r="-758" b="-1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506656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58-76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PSM2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9520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B09902-6AB6-4EA6-9164-AAD0743305A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430" y="5954038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I split the dataset into 90% training and 10% testing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ACCAE-0440-4593-837E-DC3DE9B04C4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38200" y="6231037"/>
            <a:ext cx="815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Yixin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Jhu-isi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gesture and skill assessment working set (jigsaws): A surgical activity dataset for human motion modeling."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MICCAI workshop: M2cai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3. No. 2014. 2014.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DA7AA-92D6-4D3E-AC4D-E3B95736FE5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47800" y="364191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Suturing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D4EA5-EA43-411E-99BD-36B97C9F365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140132" y="372902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Needle passing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6D4DA-D4BF-48FE-8F97-FF79E6C59A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818907" y="366886"/>
            <a:ext cx="90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Knot-Tying</a:t>
            </a:r>
          </a:p>
        </p:txBody>
      </p:sp>
      <p:pic>
        <p:nvPicPr>
          <p:cNvPr id="1026" name="Picture 2" descr="daVinci Robot">
            <a:extLst>
              <a:ext uri="{FF2B5EF4-FFF2-40B4-BE49-F238E27FC236}">
                <a16:creationId xmlns:a16="http://schemas.microsoft.com/office/drawing/2014/main" id="{7CC5BC07-184B-49C6-A506-4B2BCD3377EC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4600" y="3429000"/>
            <a:ext cx="2819400" cy="261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5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FC31D-25E6-460D-B3CF-D7C8F412206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Evaluation (Knot-Tying Task)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A91E9-A56D-4AE9-99C7-045D7BF7327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88A5A-70AB-4664-9F1D-0D40A8BEB2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000" y="990600"/>
            <a:ext cx="3581400" cy="3200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9ECE4-E0C7-433F-91FA-A17773EA8D7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14799" y="838200"/>
            <a:ext cx="39143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4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63693" y="1028335"/>
            <a:ext cx="8458200" cy="4572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We use haptic traces of different surgical tasks..</a:t>
            </a:r>
            <a:endParaRPr lang="en-CA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45" y="1981200"/>
            <a:ext cx="2558162" cy="22544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14" y="1828801"/>
            <a:ext cx="2877438" cy="2582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3" y="1828801"/>
            <a:ext cx="2895545" cy="2755164"/>
          </a:xfrm>
          <a:prstGeom prst="rect">
            <a:avLst/>
          </a:prstGeom>
        </p:spPr>
      </p:pic>
      <p:sp>
        <p:nvSpPr>
          <p:cNvPr id="5" name="Rectangle 4"/>
          <p:cNvSpPr/>
          <p:nvPr>
            <p:custDataLst>
              <p:tags r:id="rId6"/>
            </p:custDataLst>
          </p:nvPr>
        </p:nvSpPr>
        <p:spPr>
          <a:xfrm>
            <a:off x="193624" y="162514"/>
            <a:ext cx="12939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Evaluation</a:t>
            </a:r>
            <a:endParaRPr lang="en-CA" sz="2000" dirty="0"/>
          </a:p>
        </p:txBody>
      </p:sp>
      <p:sp>
        <p:nvSpPr>
          <p:cNvPr id="6" name="Rectangle 5"/>
          <p:cNvSpPr/>
          <p:nvPr>
            <p:custDataLst>
              <p:tags r:id="rId7"/>
            </p:custDataLst>
          </p:nvPr>
        </p:nvSpPr>
        <p:spPr>
          <a:xfrm>
            <a:off x="351713" y="5769637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200" b="1" dirty="0">
                <a:latin typeface="Times" panose="02020603050405020304" pitchFamily="18" charset="0"/>
                <a:cs typeface="Times" panose="02020603050405020304" pitchFamily="18" charset="0"/>
              </a:rPr>
              <a:t>Francis </a:t>
            </a:r>
            <a:r>
              <a:rPr lang="en-US" sz="1200" b="1" dirty="0" err="1">
                <a:latin typeface="Times" panose="02020603050405020304" pitchFamily="18" charset="0"/>
                <a:cs typeface="Times" panose="02020603050405020304" pitchFamily="18" charset="0"/>
              </a:rPr>
              <a:t>Boabang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A.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Ebrahimzadeh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R.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Glitho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H.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Elbiaze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M. Maier and F.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Belqami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"</a:t>
            </a:r>
            <a:r>
              <a:rPr lang="en-US" sz="1200" b="1" dirty="0">
                <a:latin typeface="Times" panose="02020603050405020304" pitchFamily="18" charset="0"/>
                <a:cs typeface="Times" panose="02020603050405020304" pitchFamily="18" charset="0"/>
              </a:rPr>
              <a:t>A Machine Learning Framework for Handling Delayed/Lost Packets in Tactile Internet Remote Robotic Surgery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," in IEEE Transactions on Network and Service Management,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: 10.1109/TNSM.2021.3106577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1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28600" y="1007732"/>
            <a:ext cx="876300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Developed an efficient, lightweight framework for predicting haptic commands in robotic surgery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Numerical simulations show the model balances performance and computational cost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</a:t>
            </a:r>
            <a:r>
              <a:rPr lang="en-US" sz="1600" dirty="0" err="1">
                <a:latin typeface="Times" panose="02020603050405020304" pitchFamily="18" charset="0"/>
                <a:cs typeface="Times" panose="02020603050405020304" pitchFamily="18" charset="0"/>
              </a:rPr>
              <a:t>DirectGPR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 alternates between convex relaxation and nonconvex optimization to optimize a smooth, nonconvex proxy for the original cost function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09600" y="336831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First Contribution Conclusion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28938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6059-5CCC-C6ED-DE76-ED1856F9494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Link to source codes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4DAE4-7CD5-DE77-23B7-933651FEB17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4B396E5-0C56-4FC5-CA1A-8B7F62D0E61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85229" y="1711460"/>
            <a:ext cx="4950973" cy="376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88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4800" y="609600"/>
            <a:ext cx="8763000" cy="4572000"/>
          </a:xfrm>
        </p:spPr>
        <p:txBody>
          <a:bodyPr/>
          <a:lstStyle/>
          <a:p>
            <a:endParaRPr lang="en-CA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Francis. Boabang</a:t>
            </a: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60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Enhanced Stochastic Gradient Descent Algorithm for Machine Learning Training and Its Application in Remote Surgical Gesture Recognition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, (Under Review in IEEE Transaction on Neural Network and Learning Systems)</a:t>
            </a: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Adam Optimizer Explained in Detail with Animations | Optimizers in Deep  Learning Part 5 - YouTub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62858"/>
            <a:ext cx="5714999" cy="23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752" y="19612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Review of Stochastic Gradient Descent (SGD)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24019"/>
            <a:ext cx="8458200" cy="45720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Stochastic gradient descent uses the same learning rate for all the coordinates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Adaptive stochastic gradient descent uses different effective learning rate for different coordinates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idea is to propose a new adaptive learning rate to learn the varying  </a:t>
            </a:r>
            <a:r>
              <a:rPr lang="en-CA" sz="1600" dirty="0" err="1">
                <a:latin typeface="Times" panose="02020603050405020304" pitchFamily="18" charset="0"/>
                <a:cs typeface="Times" panose="02020603050405020304" pitchFamily="18" charset="0"/>
              </a:rPr>
              <a:t>stepsize</a:t>
            </a: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 for different coordinates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Each coordinate has it own learning rate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Examples of adaptive stochastic gradient descent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ADAGRAD – Conventional adaptive stochastic gradient descent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ADAM- Adaptive Moment Estimation [1]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PADAM-Partial Adaptive Moment Estimation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CA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>
          <a:xfrm>
            <a:off x="533400" y="5940752"/>
            <a:ext cx="7696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Zaheer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Manzil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et al. "</a:t>
            </a:r>
            <a:r>
              <a:rPr lang="en-US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Adaptive methods for nonconvex optimization.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" Advances in Neural Information </a:t>
            </a:r>
          </a:p>
          <a:p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Processing Systems. 2018.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Rectangle 5"/>
          <p:cNvSpPr/>
          <p:nvPr>
            <p:custDataLst>
              <p:tags r:id="rId5"/>
            </p:custDataLst>
          </p:nvPr>
        </p:nvSpPr>
        <p:spPr>
          <a:xfrm>
            <a:off x="570186" y="5444028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CA" sz="14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Kingma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Diederik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P., and Jimmy Ba. "</a:t>
            </a:r>
            <a:r>
              <a:rPr lang="en-CA" sz="1400" b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Adam: A method for stochastic optimization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." </a:t>
            </a:r>
            <a:r>
              <a:rPr lang="en-CA" sz="1400" i="1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arXiv</a:t>
            </a:r>
            <a:r>
              <a:rPr lang="en-CA" sz="1400" i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preprint arXiv:1412.6980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(2014).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85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551" y="13511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Review of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228600" y="632352"/>
                <a:ext cx="8701588" cy="54236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Adaptive stochastic gradient descent</a:t>
                </a: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With the ADAM optimizer, a small  diagonal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makes the effective learning rate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large, and large  diagonal matrix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makes the effective learning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small</a:t>
                </a: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Naive Solution</a:t>
                </a: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: schedule to have a smaller  learning rate over time to prevent certain small coordinate values from overshooting [2]</a:t>
                </a: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Smaller learning rate leads to learning rate dilemma [2]</a:t>
                </a: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Learning rate dilemma occurs when the optimizer fails to make an impact at the later stage of training</a:t>
                </a: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632352"/>
                <a:ext cx="8701588" cy="5423615"/>
              </a:xfrm>
              <a:blipFill>
                <a:blip r:embed="rId9"/>
                <a:stretch>
                  <a:fillRect l="-280" t="-787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1600200" y="1981200"/>
                <a:ext cx="4066754" cy="963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𝑏𝑎𝑠𝑒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981200"/>
                <a:ext cx="4066754" cy="963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>
            <p:custDataLst>
              <p:tags r:id="rId5"/>
            </p:custDataLst>
          </p:nvPr>
        </p:nvSpPr>
        <p:spPr bwMode="auto">
          <a:xfrm>
            <a:off x="1371601" y="1447801"/>
            <a:ext cx="4419600" cy="149731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523999" y="1447799"/>
            <a:ext cx="4142955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Adaptive Moment Estimation(ADAM)</a:t>
            </a:r>
          </a:p>
        </p:txBody>
      </p:sp>
      <p:sp>
        <p:nvSpPr>
          <p:cNvPr id="8" name="Rectangle 7"/>
          <p:cNvSpPr/>
          <p:nvPr>
            <p:custDataLst>
              <p:tags r:id="rId7"/>
            </p:custDataLst>
          </p:nvPr>
        </p:nvSpPr>
        <p:spPr>
          <a:xfrm>
            <a:off x="869730" y="6091536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[2] Chen J, Zhou D, Tang Y, Yang Z, Cao Y, </a:t>
            </a:r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Gu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Q. Closing the generalization gap of adaptive gradient methods in training deep neural networks. </a:t>
            </a:r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arXiv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preprint arXiv:1806.06763. 2018 Jun 18.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70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8" name="Rectangle 57"/>
          <p:cNvSpPr/>
          <p:nvPr>
            <p:custDataLst>
              <p:tags r:id="rId2"/>
            </p:custDataLst>
          </p:nvPr>
        </p:nvSpPr>
        <p:spPr>
          <a:xfrm>
            <a:off x="316684" y="576341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Summary of works related to Adaptive Stochastic Gradient Descent</a:t>
            </a: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304800" y="114676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5636" y="5635328"/>
                <a:ext cx="4977129" cy="675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Characterize the growth of the gradient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A base learning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:Another base learning rate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36" y="5635328"/>
                <a:ext cx="4977129" cy="675954"/>
              </a:xfrm>
              <a:prstGeom prst="rect">
                <a:avLst/>
              </a:prstGeom>
              <a:blipFill>
                <a:blip r:embed="rId7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7550489-3026-4618-90C6-BDE8545494C3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3703160466"/>
                  </p:ext>
                </p:extLst>
              </p:nvPr>
            </p:nvGraphicFramePr>
            <p:xfrm>
              <a:off x="304800" y="1015635"/>
              <a:ext cx="7458665" cy="43972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170600">
                      <a:extLst>
                        <a:ext uri="{9D8B030D-6E8A-4147-A177-3AD203B41FA5}">
                          <a16:colId xmlns:a16="http://schemas.microsoft.com/office/drawing/2014/main" val="844102881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Wada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Large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,</m:t>
                                  </m:r>
                                </m:sub>
                              </m:sSub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Small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max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 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7550489-3026-4618-90C6-BDE854549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160466"/>
                  </p:ext>
                </p:extLst>
              </p:nvPr>
            </p:nvGraphicFramePr>
            <p:xfrm>
              <a:off x="304800" y="1015635"/>
              <a:ext cx="7458665" cy="43972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170600">
                      <a:extLst>
                        <a:ext uri="{9D8B030D-6E8A-4147-A177-3AD203B41FA5}">
                          <a16:colId xmlns:a16="http://schemas.microsoft.com/office/drawing/2014/main" val="844102881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Wada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182979" r="-312795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182979" r="-247940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182979" r="-186580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182979" r="-124479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182979" r="-844" b="-12617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241818" r="-312795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241818" r="-247940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241818" r="-186580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241818" r="-124479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241818" r="-844" b="-97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341818" r="-312795" b="-8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243000" r="-247940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243000" r="-186580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243000" r="-124479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243000" r="-844" b="-38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180526" r="-247940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180526" r="-186580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180526" r="-124479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180526" r="-844" b="-10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 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0914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D4508-854E-46C6-8282-BF571FE7114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013E7A-2F09-45CC-8109-BA075CFEFAD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1322610190"/>
                  </p:ext>
                </p:extLst>
              </p:nvPr>
            </p:nvGraphicFramePr>
            <p:xfrm>
              <a:off x="303402" y="1129602"/>
              <a:ext cx="7581914" cy="44564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  <a:gridCol w="1293849">
                      <a:extLst>
                        <a:ext uri="{9D8B030D-6E8A-4147-A177-3AD203B41FA5}">
                          <a16:colId xmlns:a16="http://schemas.microsoft.com/office/drawing/2014/main" val="3393635524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ASGD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SuperAdam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</a:t>
                          </a: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Large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,</m:t>
                                  </m:r>
                                </m:sub>
                              </m:sSub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Small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max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</a:t>
                          </a:r>
                        </a:p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013E7A-2F09-45CC-8109-BA075CFEF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610190"/>
                  </p:ext>
                </p:extLst>
              </p:nvPr>
            </p:nvGraphicFramePr>
            <p:xfrm>
              <a:off x="303402" y="1129602"/>
              <a:ext cx="7581914" cy="44564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  <a:gridCol w="1293849">
                      <a:extLst>
                        <a:ext uri="{9D8B030D-6E8A-4147-A177-3AD203B41FA5}">
                          <a16:colId xmlns:a16="http://schemas.microsoft.com/office/drawing/2014/main" val="3393635524"/>
                        </a:ext>
                      </a:extLst>
                    </a:gridCol>
                  </a:tblGrid>
                  <a:tr h="57391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ASGD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SuperAdam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</a:t>
                          </a: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212500" r="-319865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12500" r="-254478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12500" r="-195238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12500" r="-90295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12500" r="-943" b="-1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272727" r="-319865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72727" r="-254478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72727" r="-195238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72727" r="-90295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72727" r="-943" b="-97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372727" r="-319865" b="-8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60000" r="-254478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60000" r="-195238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60000" r="-90295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60000" r="-943" b="-38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189474" r="-254478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189474" r="-195238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189474" r="-90295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189474" r="-943" b="-1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</a:t>
                          </a:r>
                        </a:p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FE98117-A396-4BFE-B6C5-448B722B6F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800" y="114676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66269A-F095-410F-997B-9C03578244F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6684" y="576341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Summary of works related to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EEF4E-AF32-4EE1-8DC1-6252481965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85800" y="5738594"/>
                <a:ext cx="4977129" cy="675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Characterize the growth of the gradient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A base learning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:Another base learning rate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EEF4E-AF32-4EE1-8DC1-625248196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738594"/>
                <a:ext cx="4977129" cy="675954"/>
              </a:xfrm>
              <a:prstGeom prst="rect">
                <a:avLst/>
              </a:prstGeom>
              <a:blipFill>
                <a:blip r:embed="rId8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931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152400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 Adaptive Stochastic Gradient Descent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381000" y="1295400"/>
                <a:ext cx="8458200" cy="457200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We resolve the learning rate dilemma problem  with Adam optimizer by selecting the base learning rate according to the size of  the coordinate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1600" dirty="0">
                    <a:latin typeface="Times" panose="02020603050405020304" pitchFamily="18" charset="0"/>
                  </a:rPr>
                  <a:t>We propose a linear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For learning the coordinate values, we defined a piecewise function below</a:t>
                </a:r>
              </a:p>
              <a:p>
                <a:pPr marL="0" indent="0">
                  <a:buNone/>
                </a:pPr>
                <a:endParaRPr lang="en-CA" sz="16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𝑠𝑚𝑎𝑙𝑙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𝑙𝑎𝑟𝑔𝑒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7"/>
                </p:custDataLst>
              </p:nvPr>
            </p:nvSpPr>
            <p:spPr>
              <a:xfrm>
                <a:off x="381000" y="1295400"/>
                <a:ext cx="8458200" cy="4572000"/>
              </a:xfrm>
              <a:blipFill>
                <a:blip r:embed="rId8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>
            <p:custDataLst>
              <p:tags r:id="rId4"/>
            </p:custDataLst>
          </p:nvPr>
        </p:nvSpPr>
        <p:spPr bwMode="auto">
          <a:xfrm>
            <a:off x="2279431" y="3657600"/>
            <a:ext cx="5029200" cy="137160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393731" y="3716923"/>
            <a:ext cx="48006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Piecewise function for base learning rate selection</a:t>
            </a:r>
          </a:p>
        </p:txBody>
      </p:sp>
    </p:spTree>
    <p:extLst>
      <p:ext uri="{BB962C8B-B14F-4D97-AF65-F5344CB8AC3E}">
        <p14:creationId xmlns:p14="http://schemas.microsoft.com/office/powerpoint/2010/main" val="585761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2515" y="21313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93025" y="990600"/>
                <a:ext cx="8458200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proposed adaptive stochastic gradient descent for small and large coordinate values  is found below</a:t>
                </a: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𝑠𝑚𝑎𝑙𝑙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CA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𝑙𝑎𝑟𝑔𝑒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CA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0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9"/>
                </p:custDataLst>
              </p:nvPr>
            </p:nvSpPr>
            <p:spPr>
              <a:xfrm>
                <a:off x="193025" y="990600"/>
                <a:ext cx="8458200" cy="4572000"/>
              </a:xfrm>
              <a:blipFill>
                <a:blip r:embed="rId10"/>
                <a:stretch>
                  <a:fillRect l="-433" t="-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le 4"/>
          <p:cNvSpPr/>
          <p:nvPr>
            <p:custDataLst>
              <p:tags r:id="rId4"/>
            </p:custDataLst>
          </p:nvPr>
        </p:nvSpPr>
        <p:spPr bwMode="auto">
          <a:xfrm>
            <a:off x="2373923" y="4102219"/>
            <a:ext cx="4407877" cy="1295400"/>
          </a:xfrm>
          <a:prstGeom prst="roundRect">
            <a:avLst>
              <a:gd name="adj" fmla="val 17478"/>
            </a:avLst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ounded Rectangle 5"/>
          <p:cNvSpPr/>
          <p:nvPr>
            <p:custDataLst>
              <p:tags r:id="rId5"/>
            </p:custDataLst>
          </p:nvPr>
        </p:nvSpPr>
        <p:spPr bwMode="auto">
          <a:xfrm>
            <a:off x="2373923" y="1524000"/>
            <a:ext cx="4407877" cy="135654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596661" y="1508234"/>
            <a:ext cx="39624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Small coordinate values update rule</a:t>
            </a:r>
          </a:p>
        </p:txBody>
      </p:sp>
      <p:sp>
        <p:nvSpPr>
          <p:cNvPr id="10" name="TextBox 9"/>
          <p:cNvSpPr txBox="1"/>
          <p:nvPr>
            <p:custDataLst>
              <p:tags r:id="rId7"/>
            </p:custDataLst>
          </p:nvPr>
        </p:nvSpPr>
        <p:spPr>
          <a:xfrm>
            <a:off x="2672861" y="4104847"/>
            <a:ext cx="38100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Large coordinate values update rule</a:t>
            </a:r>
          </a:p>
        </p:txBody>
      </p:sp>
    </p:spTree>
    <p:extLst>
      <p:ext uri="{BB962C8B-B14F-4D97-AF65-F5344CB8AC3E}">
        <p14:creationId xmlns:p14="http://schemas.microsoft.com/office/powerpoint/2010/main" val="3853532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0652" y="29724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i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Algorithm (Improved Adam/</a:t>
            </a:r>
            <a:r>
              <a:rPr lang="en-CA" sz="2000" dirty="0" err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Amsgrad</a:t>
            </a:r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5492" y="1066800"/>
            <a:ext cx="6277708" cy="54102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>
            <p:custDataLst>
              <p:tags r:id="rId4"/>
            </p:custDataLst>
          </p:nvPr>
        </p:nvCxnSpPr>
        <p:spPr bwMode="auto">
          <a:xfrm>
            <a:off x="6400800" y="4265492"/>
            <a:ext cx="304800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31"/>
          <p:cNvSpPr/>
          <p:nvPr>
            <p:custDataLst>
              <p:tags r:id="rId5"/>
            </p:custDataLst>
          </p:nvPr>
        </p:nvSpPr>
        <p:spPr bwMode="auto">
          <a:xfrm>
            <a:off x="6722123" y="4118401"/>
            <a:ext cx="2345677" cy="1125181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33" name="TextBox 32"/>
          <p:cNvSpPr txBox="1"/>
          <p:nvPr>
            <p:custDataLst>
              <p:tags r:id="rId6"/>
            </p:custDataLst>
          </p:nvPr>
        </p:nvSpPr>
        <p:spPr>
          <a:xfrm>
            <a:off x="6705600" y="4265492"/>
            <a:ext cx="260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Contribution : Select large</a:t>
            </a:r>
          </a:p>
          <a:p>
            <a:r>
              <a:rPr lang="en-CA" sz="1600" dirty="0">
                <a:solidFill>
                  <a:srgbClr val="FF0000"/>
                </a:solidFill>
              </a:rPr>
              <a:t> or small coordinate values </a:t>
            </a:r>
          </a:p>
          <a:p>
            <a:r>
              <a:rPr lang="en-CA" sz="1600" dirty="0">
                <a:solidFill>
                  <a:srgbClr val="FF0000"/>
                </a:solidFill>
              </a:rPr>
              <a:t>update rule</a:t>
            </a:r>
          </a:p>
        </p:txBody>
      </p:sp>
      <p:cxnSp>
        <p:nvCxnSpPr>
          <p:cNvPr id="27" name="Straight Arrow Connector 26"/>
          <p:cNvCxnSpPr/>
          <p:nvPr>
            <p:custDataLst>
              <p:tags r:id="rId7"/>
            </p:custDataLst>
          </p:nvPr>
        </p:nvCxnSpPr>
        <p:spPr bwMode="auto">
          <a:xfrm>
            <a:off x="3802975" y="4906311"/>
            <a:ext cx="2830139" cy="66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02321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6734-02C2-46E2-B826-DFB31F06DF7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414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CIFAR-100 Image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9011-90C6-4638-9BA7-A04FF8E8718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50" name="Picture 2" descr="alt">
            <a:extLst>
              <a:ext uri="{FF2B5EF4-FFF2-40B4-BE49-F238E27FC236}">
                <a16:creationId xmlns:a16="http://schemas.microsoft.com/office/drawing/2014/main" id="{C18DC157-B315-4941-B3F8-D920D1CF3D4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85800"/>
            <a:ext cx="396239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6445D6-7430-4DEA-B255-634C1E4534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47800" y="4389539"/>
            <a:ext cx="716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500 training images per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100 testing images per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100 classes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20 </a:t>
            </a:r>
            <a:r>
              <a:rPr lang="en-US" sz="16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Super classes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with 5 Subclasses</a:t>
            </a:r>
            <a:endParaRPr lang="en-US" sz="16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056" name="Picture 8" descr="CIFAR-100 Dataset | Papers With Code">
            <a:extLst>
              <a:ext uri="{FF2B5EF4-FFF2-40B4-BE49-F238E27FC236}">
                <a16:creationId xmlns:a16="http://schemas.microsoft.com/office/drawing/2014/main" id="{0D2B0592-F5B7-44DF-A5B1-FB085A781C1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74834"/>
            <a:ext cx="4419601" cy="321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A221-F940-4CD0-92E5-3B0858E0FC9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 Classification Experiment (</a:t>
            </a:r>
            <a:r>
              <a:rPr lang="en-US" sz="2000" dirty="0" err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WideResNet</a:t>
            </a:r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with Batch 64)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4FD86-1D70-4DD4-9B9C-8CF950CCE8A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93255-F60A-459A-B719-92B4664143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685800"/>
            <a:ext cx="3548624" cy="2686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2BD84-83A1-48AF-BCEA-DE26E08782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31496" y="615296"/>
            <a:ext cx="3631714" cy="2786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5C5A95-83DF-47A4-9AEE-66EB17E257B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19400" y="3525404"/>
            <a:ext cx="3631714" cy="27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5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84F3E-1EA6-EE92-7467-16BFE9C0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9BB6-6DF7-9CA7-2846-17718296C77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"/>
                <a:cs typeface="Times"/>
              </a:rPr>
              <a:t>Content of Seminar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DBCB-31BF-5DA0-3CE3-B61952FC7B95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66800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"/>
                <a:cs typeface="Times"/>
              </a:rPr>
              <a:t>Presentation of 2024 Ph.D. Thesis </a:t>
            </a:r>
          </a:p>
          <a:p>
            <a:endParaRPr lang="en-US" sz="1600" dirty="0">
              <a:latin typeface="Times"/>
              <a:cs typeface="Times"/>
            </a:endParaRPr>
          </a:p>
          <a:p>
            <a:r>
              <a:rPr lang="en-US" sz="1600" dirty="0">
                <a:latin typeface="Times"/>
                <a:cs typeface="Times"/>
              </a:rPr>
              <a:t>Application to Stem Cell Differentiation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121E-9D72-C71A-B87C-A43E158460A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8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32B0-BFC8-4D13-AAF1-B42CEEAA5D63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8430C4-3539-4E6E-8667-929F368C8B1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04800" y="76200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 Classification Experiment (VGG16-Net with Batch 64)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13A58-3DDF-4C9B-A90B-EB123581DC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1000" y="609600"/>
            <a:ext cx="3546669" cy="2894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BE71C7-27C7-49EA-B04C-FABD165756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19600" y="616937"/>
            <a:ext cx="3690335" cy="2894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B7239-B453-4A5D-AEF3-2FB42BC793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25844" y="3413973"/>
            <a:ext cx="37194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9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D100-ABC0-4E53-9FF3-B2D42B35889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4191" y="119326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Suturing Video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128B-E426-47BD-8E0C-BBB23385196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pPr/>
              <a:t>31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46CAE-AFAA-46F3-8826-301BEF16A0D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8353" y="4191000"/>
            <a:ext cx="44310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Gestures: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y1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y2, y3, y4,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y5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y6,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y8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y9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y10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,y11</a:t>
            </a:r>
          </a:p>
          <a:p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Less frequently occurring gestures: y1, y5,  y8, y9, y10</a:t>
            </a:r>
          </a:p>
          <a:p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We split the dataset into 90% training and 10% testing data</a:t>
            </a:r>
          </a:p>
          <a:p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F82A20D2-08FB-4A30-AB27-59B210E27CBE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82399240"/>
              </p:ext>
            </p:extLst>
          </p:nvPr>
        </p:nvGraphicFramePr>
        <p:xfrm>
          <a:off x="4904067" y="434577"/>
          <a:ext cx="3914162" cy="461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61">
                  <a:extLst>
                    <a:ext uri="{9D8B030D-6E8A-4147-A177-3AD203B41FA5}">
                      <a16:colId xmlns:a16="http://schemas.microsoft.com/office/drawing/2014/main" val="979654676"/>
                    </a:ext>
                  </a:extLst>
                </a:gridCol>
                <a:gridCol w="2909201">
                  <a:extLst>
                    <a:ext uri="{9D8B030D-6E8A-4147-A177-3AD203B41FA5}">
                      <a16:colId xmlns:a16="http://schemas.microsoft.com/office/drawing/2014/main" val="100939611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Gestures</a:t>
                      </a:r>
                      <a:r>
                        <a:rPr lang="en-US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74625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Reaching for needle with right hand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634335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y2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Positioning needle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02790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y3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Pushing needle through tissue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62189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y4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Transferring needle from left to right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5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y5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Moving to center with needle in grip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  <a:p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08817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y6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Pulling suture with left hand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80132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y8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Orienting needle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355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y9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Using right hand to help tighten suture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902418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y10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Loosening more suture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66794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y11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Dropping suture and moving to end points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7156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A97C51-4F00-425F-872F-6CAF6DA374E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3310" y="5992536"/>
            <a:ext cx="815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Yixin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Jhu-isi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gesture and skill assessment working set (jigsaws): A surgical activity dataset for human motion modeling."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MICCAI workshop: M2cai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3. No. 2014. 2014.</a:t>
            </a:r>
            <a:endParaRPr lang="en-US" sz="1100" dirty="0"/>
          </a:p>
        </p:txBody>
      </p:sp>
      <p:pic>
        <p:nvPicPr>
          <p:cNvPr id="2050" name="Picture 2" descr="How an AI learned to stitch up patients by studying surgical videos">
            <a:extLst>
              <a:ext uri="{FF2B5EF4-FFF2-40B4-BE49-F238E27FC236}">
                <a16:creationId xmlns:a16="http://schemas.microsoft.com/office/drawing/2014/main" id="{913914BF-1618-4731-B244-DCD421F55945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3" y="591424"/>
            <a:ext cx="4280515" cy="28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36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78EF-1552-4FF5-96C5-75896514395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8408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Remote Surgical </a:t>
            </a:r>
            <a:r>
              <a:rPr lang="en-US" sz="200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Gesture Recognition (2D CNN LSTM)</a:t>
            </a:r>
            <a:endParaRPr lang="en-US" sz="20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C2C20-B3E4-4177-9818-A09339C60B1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E202E-E3EB-4DF7-BA1F-A30652E163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762000"/>
            <a:ext cx="3224391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A2CAD-B798-4876-98FA-8EDA1F96C3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24399" y="838200"/>
            <a:ext cx="3408135" cy="2577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D4FC18-240F-4426-89A9-E66BE9DED9E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14600" y="3483942"/>
            <a:ext cx="3605212" cy="2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2EDE-6601-493F-B639-3A668941011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Second contribution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33C75-94BB-462D-AE85-8D82E904EA8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EB5179-07B7-4F20-95E0-DADEF5DBC8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" y="833103"/>
            <a:ext cx="91854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For shallow neural networks, our proposed ASGD enhances generalization performance by excluding the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maximum second-order momentum matrix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deeper neural networks, incorporating the maximum second-order momentum matrix helps counteract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rapidly diminishing gradients, benefiting the optimizer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ASGD method achieved the optimal outcome due to our approach to addressing the small 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learning rate dilemma 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337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0DD2-D240-46F6-B0FD-8DC5A94B5AF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Conclusion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65EC2-DC51-4D37-8743-FE38C53817A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2004" y="571500"/>
            <a:ext cx="7924800" cy="4114800"/>
          </a:xfrm>
        </p:spPr>
        <p:txBody>
          <a:bodyPr>
            <a:normAutofit/>
          </a:bodyPr>
          <a:lstStyle/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approach performs best by using a convex low-rank matrix factorization as the starting point for the nonconvex method</a:t>
            </a:r>
          </a:p>
          <a:p>
            <a:pPr marL="0" indent="0" algn="l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The proposed ASGD method achieved the optimal outcome due to our approach to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addressing the small learning rate dilemma problem</a:t>
            </a:r>
          </a:p>
          <a:p>
            <a:pPr marL="0" indent="0" algn="l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Model compression makes factorized updates to weight or covariance matrices more efficient, while ASGD is effective but costly for unfactorized updates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Combining ASGD with model compression enables factorized updates, boosting efficiency and performance for machine learning models in tactile internet applications</a:t>
            </a:r>
          </a:p>
          <a:p>
            <a:pPr marL="0" indent="0" algn="l">
              <a:buNone/>
            </a:pPr>
            <a:endParaRPr lang="en-US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DF32-20AD-4E33-BA02-F0C2FA8A5DA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2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5B7E-6895-494F-AB90-DD5131C924A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B722-DB2A-4B91-ABE8-88AA4ED1D3C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1EF6572-B3DF-4B5C-9D16-97DC53C697E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 bwMode="auto">
          <a:xfrm>
            <a:off x="308994" y="943690"/>
            <a:ext cx="8642758" cy="2850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 predefined number of iterations alternates between convex relaxed low-rank matrix factorization and nonconvex low-rank matrix factorization to scale machine learning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ASGD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algorithm cannot automatically adjust the maximum second-order momentum  matrix between deep and shallow learning models, affecting remote robotic surgery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 proposed ASGD does not address the class imbalance in the JIGSAW robotic surgery dataset</a:t>
            </a:r>
          </a:p>
          <a:p>
            <a:pPr eaLnBrk="0" hangingPunct="0">
              <a:spcBef>
                <a:spcPct val="0"/>
              </a:spcBef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he limited availability of publicly accessible robotic surgery data for training the model has impeded our ability to pinpoint limitations in the algorithm for future enhancement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8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0130-3D70-499C-B127-B25CCEB31DC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EC21-30BF-46B1-AD2D-7029E3C0361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4CF2B0-97DC-428F-8EED-9977B0AC84F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 bwMode="auto">
          <a:xfrm>
            <a:off x="304800" y="838200"/>
            <a:ext cx="9067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Combine sparse GPs with nonconvex regularization and efficient convex preserving strategies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to improve predictive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Expand the base learning selection strategy to other models, such 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Adabrief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, to assess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in strongly convex settings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Evaluate the proposed ASGD across various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830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728DF-A56E-C745-8FC7-9E584AC7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F06-55D0-CC9E-12EE-4A9EF01D83D1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F2328"/>
                </a:solidFill>
                <a:latin typeface="Times New Roman"/>
                <a:cs typeface="Arial Bold"/>
              </a:rPr>
              <a:t>Machine Learning Optimization Methods and Their Application to Predicting T-Cell Differentiation Using </a:t>
            </a:r>
            <a:r>
              <a:rPr lang="en-US" sz="2400">
                <a:solidFill>
                  <a:srgbClr val="1F2328"/>
                </a:solidFill>
                <a:latin typeface="Times New Roman"/>
                <a:cs typeface="Arial Bold"/>
              </a:rPr>
              <a:t>GNNs and Reinforcement Learning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60505-75D0-5C82-F0DC-A29295B53B3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DE469-35F2-2680-94B8-EB417FA29F2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37</a:t>
            </a:fld>
            <a:endParaRPr lang="en-US" sz="1400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D306464A-C1BF-D3B1-EBE4-CE2F9C5142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67200" y="3520182"/>
            <a:ext cx="3810000" cy="30203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B2E5F1-AC90-494D-9EE0-2F6A4732D00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2133600" y="4767494"/>
            <a:ext cx="1866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782336"/>
                </a:solidFill>
                <a:latin typeface="Arial Bol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r>
              <a:rPr lang="en-US" sz="1400" kern="0" dirty="0">
                <a:solidFill>
                  <a:srgbClr val="FF0000"/>
                </a:solidFill>
                <a:latin typeface="Times New Roman"/>
                <a:cs typeface="Arial"/>
              </a:rPr>
              <a:t>Link to source codes</a:t>
            </a:r>
            <a:endParaRPr lang="en-US" sz="1400" kern="0" dirty="0">
              <a:solidFill>
                <a:srgbClr val="FF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9848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FB66-8C71-D469-527D-5F3B043FF56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304800"/>
            <a:ext cx="8458200" cy="5334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2000" dirty="0">
                <a:solidFill>
                  <a:srgbClr val="FF0000"/>
                </a:solidFill>
                <a:latin typeface="time"/>
              </a:rPr>
              <a:t>Stem Cell Differentiation and Machine Learning: </a:t>
            </a:r>
            <a:r>
              <a:rPr lang="en-US" sz="2000" dirty="0">
                <a:solidFill>
                  <a:srgbClr val="FF0000"/>
                </a:solidFill>
                <a:latin typeface="time"/>
              </a:rPr>
              <a:t>Tunable Stem Cell Differentiation</a:t>
            </a:r>
            <a:endParaRPr lang="en-CA" sz="2000" dirty="0">
              <a:solidFill>
                <a:srgbClr val="FF0000"/>
              </a:solidFill>
              <a:latin typeface="tim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61D5-F25F-63F2-9BE8-B07458D5F21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75609" y="1371600"/>
            <a:ext cx="5787390" cy="4572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Stem cells are </a:t>
            </a:r>
            <a:r>
              <a:rPr lang="en-CA" sz="1600" b="1" dirty="0">
                <a:latin typeface="time"/>
              </a:rPr>
              <a:t>pluripotent cells</a:t>
            </a:r>
            <a:r>
              <a:rPr lang="en-CA" sz="1600" dirty="0">
                <a:latin typeface="time"/>
              </a:rPr>
              <a:t>, meaning they have the ability to differentiate into any cell type. They play a critical role in applications such as </a:t>
            </a:r>
            <a:r>
              <a:rPr lang="en-CA" sz="1600" b="1" dirty="0">
                <a:latin typeface="time"/>
              </a:rPr>
              <a:t>tissue regeneration</a:t>
            </a:r>
            <a:r>
              <a:rPr lang="en-CA" sz="1600" dirty="0">
                <a:latin typeface="time"/>
              </a:rPr>
              <a:t>, </a:t>
            </a:r>
            <a:r>
              <a:rPr lang="en-CA" sz="1600" b="1" dirty="0">
                <a:latin typeface="time"/>
              </a:rPr>
              <a:t>cell fate determination</a:t>
            </a:r>
            <a:r>
              <a:rPr lang="en-CA" sz="1600" dirty="0">
                <a:latin typeface="time"/>
              </a:rPr>
              <a:t>, and </a:t>
            </a:r>
            <a:r>
              <a:rPr lang="en-CA" sz="1600" b="1" dirty="0">
                <a:latin typeface="time"/>
              </a:rPr>
              <a:t>immunotherapies</a:t>
            </a:r>
          </a:p>
          <a:p>
            <a:pPr marL="0" indent="0">
              <a:lnSpc>
                <a:spcPct val="90000"/>
              </a:lnSpc>
              <a:buNone/>
            </a:pP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In the context of </a:t>
            </a:r>
            <a:r>
              <a:rPr lang="en-CA" sz="1600" b="1" dirty="0">
                <a:latin typeface="time"/>
              </a:rPr>
              <a:t>machine learning</a:t>
            </a:r>
            <a:r>
              <a:rPr lang="en-CA" sz="1600" dirty="0">
                <a:latin typeface="time"/>
              </a:rPr>
              <a:t>, stem cell differentiation can be guided using </a:t>
            </a:r>
            <a:r>
              <a:rPr lang="en-CA" sz="1600" b="1" dirty="0">
                <a:latin typeface="time"/>
              </a:rPr>
              <a:t>tunable parameters</a:t>
            </a:r>
            <a:r>
              <a:rPr lang="en-CA" sz="1600" dirty="0">
                <a:latin typeface="time"/>
              </a:rPr>
              <a:t> such as: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Loss functions</a:t>
            </a: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Constraints</a:t>
            </a:r>
            <a:r>
              <a:rPr lang="en-CA" sz="1600" dirty="0">
                <a:latin typeface="time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Regularization terms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optimizers</a:t>
            </a:r>
          </a:p>
          <a:p>
            <a:pPr>
              <a:lnSpc>
                <a:spcPct val="90000"/>
              </a:lnSpc>
            </a:pP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These parameters help </a:t>
            </a:r>
            <a:r>
              <a:rPr lang="en-CA" sz="1600" b="1" dirty="0">
                <a:latin typeface="time"/>
              </a:rPr>
              <a:t>steer the learning model</a:t>
            </a:r>
            <a:r>
              <a:rPr lang="en-CA" sz="1600" dirty="0">
                <a:latin typeface="time"/>
              </a:rPr>
              <a:t> toward predicting or influencing a specific cell fate or lineage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7A79A-C46D-1D69-A7A4-2C3AC30081E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3FBCD6E-774B-4A50-A725-33D7D636EBD4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026" name="Picture 2" descr="3.6 Cellular Differentiation – Anatomy &amp; Physiology">
            <a:extLst>
              <a:ext uri="{FF2B5EF4-FFF2-40B4-BE49-F238E27FC236}">
                <a16:creationId xmlns:a16="http://schemas.microsoft.com/office/drawing/2014/main" id="{0F7DAFE6-9624-D886-6E8C-5BBD4B7BE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r="26886"/>
          <a:stretch>
            <a:fillRect/>
          </a:stretch>
        </p:blipFill>
        <p:spPr bwMode="auto">
          <a:xfrm>
            <a:off x="304800" y="1371600"/>
            <a:ext cx="248030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A4EFE-4592-3075-7293-679C5FD2406F}"/>
              </a:ext>
            </a:extLst>
          </p:cNvPr>
          <p:cNvSpPr txBox="1"/>
          <p:nvPr/>
        </p:nvSpPr>
        <p:spPr>
          <a:xfrm>
            <a:off x="3126105" y="5163892"/>
            <a:ext cx="57873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50" dirty="0">
                <a:latin typeface="time"/>
              </a:rPr>
              <a:t>Edgar JM, Michaels YS, Zandstra PW. Multi-objective optimization reveals time- and dose-dependent inflammatory cytokine-mediated regulation of human stem cell derived T-cell development.</a:t>
            </a:r>
          </a:p>
          <a:p>
            <a:endParaRPr lang="en-CA" sz="1050" dirty="0">
              <a:latin typeface="time"/>
            </a:endParaRPr>
          </a:p>
          <a:p>
            <a:r>
              <a:rPr lang="en-CA" sz="1050" dirty="0">
                <a:latin typeface="time"/>
              </a:rPr>
              <a:t>Jones, Ross D., et al. "Tunable differentiation of human CD4+ and CD8+ T cells from pluripotent stem cells." </a:t>
            </a:r>
            <a:r>
              <a:rPr lang="en-CA" sz="1050" i="1" dirty="0" err="1">
                <a:latin typeface="time"/>
              </a:rPr>
              <a:t>bioRxiv</a:t>
            </a:r>
            <a:r>
              <a:rPr lang="en-CA" sz="1050" dirty="0">
                <a:latin typeface="time"/>
              </a:rPr>
              <a:t> (2024): 2024-10.</a:t>
            </a:r>
          </a:p>
          <a:p>
            <a:endParaRPr lang="en-CA" sz="1050" dirty="0">
              <a:latin typeface="time"/>
            </a:endParaRPr>
          </a:p>
          <a:p>
            <a:r>
              <a:rPr lang="en-CA" sz="1050" dirty="0">
                <a:latin typeface="time"/>
              </a:rPr>
              <a:t>Jeffreys, Nicholas. "Amplifying </a:t>
            </a:r>
            <a:r>
              <a:rPr lang="en-CA" sz="1050" dirty="0" err="1">
                <a:latin typeface="time"/>
              </a:rPr>
              <a:t>mechanotransduction</a:t>
            </a:r>
            <a:r>
              <a:rPr lang="en-CA" sz="1050" dirty="0">
                <a:latin typeface="time"/>
              </a:rPr>
              <a:t> in human T-cell development to enhance immunotherapies." (2024).</a:t>
            </a:r>
          </a:p>
        </p:txBody>
      </p:sp>
    </p:spTree>
    <p:extLst>
      <p:ext uri="{BB962C8B-B14F-4D97-AF65-F5344CB8AC3E}">
        <p14:creationId xmlns:p14="http://schemas.microsoft.com/office/powerpoint/2010/main" val="392246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0861-A709-4D8F-C736-AFA70FE9C1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CA" sz="2700" dirty="0">
                <a:solidFill>
                  <a:srgbClr val="FF0000"/>
                </a:solidFill>
                <a:latin typeface="time"/>
              </a:rPr>
              <a:t>Tuning Mechanisms in Machine Learning for Stem Cell Differentiation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D5ED-DC9B-44D3-6778-3710B2B0455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5131" y="1314149"/>
            <a:ext cx="8458200" cy="4572000"/>
          </a:xfrm>
        </p:spPr>
        <p:txBody>
          <a:bodyPr/>
          <a:lstStyle/>
          <a:p>
            <a:r>
              <a:rPr lang="en-CA" sz="1600" b="1" dirty="0">
                <a:latin typeface="time"/>
              </a:rPr>
              <a:t>Optimization Landscape</a:t>
            </a:r>
            <a:r>
              <a:rPr lang="en-CA" sz="1600" dirty="0">
                <a:latin typeface="time"/>
              </a:rPr>
              <a:t>: Mechanical and biochemical signals form an optimization landscape, where </a:t>
            </a:r>
            <a:r>
              <a:rPr lang="en-CA" sz="1600" b="1" dirty="0">
                <a:latin typeface="time"/>
              </a:rPr>
              <a:t>these forces influence stem cell fate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b="1" dirty="0">
                <a:latin typeface="time"/>
              </a:rPr>
              <a:t>Hyperparameter Tuning</a:t>
            </a:r>
            <a:r>
              <a:rPr lang="en-CA" sz="1600" dirty="0">
                <a:latin typeface="time"/>
              </a:rPr>
              <a:t>: Fine-tuning the model’s hyperparameters (e.g., learning rate, batch size, regularization strength) helps guide stem cells toward </a:t>
            </a:r>
            <a:r>
              <a:rPr lang="en-CA" sz="1600" b="1" dirty="0">
                <a:latin typeface="time"/>
              </a:rPr>
              <a:t>specialized or targeted cell lineages</a:t>
            </a:r>
            <a:endParaRPr lang="en-CA" sz="1600" dirty="0">
              <a:latin typeface="time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B4159-8C55-A95F-8110-2C7005E70FD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 descr="Finding the Optimum Response Using a Searching Algorithm | Image and Video  Exchange ForumImage and Video Exchange Forum">
            <a:extLst>
              <a:ext uri="{FF2B5EF4-FFF2-40B4-BE49-F238E27FC236}">
                <a16:creationId xmlns:a16="http://schemas.microsoft.com/office/drawing/2014/main" id="{40BDF08D-5B0E-B225-BD4E-65BD1FCD43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00600" y="3309036"/>
            <a:ext cx="3962400" cy="2939363"/>
          </a:xfrm>
          <a:prstGeom prst="rect">
            <a:avLst/>
          </a:prstGeom>
        </p:spPr>
      </p:pic>
      <p:pic>
        <p:nvPicPr>
          <p:cNvPr id="1032" name="Picture 8" descr="Chromatin State Regulates Cellular Transitions - Projects - Murphy Lab -  University of Rochester Medical Center">
            <a:extLst>
              <a:ext uri="{FF2B5EF4-FFF2-40B4-BE49-F238E27FC236}">
                <a16:creationId xmlns:a16="http://schemas.microsoft.com/office/drawing/2014/main" id="{377C8852-925C-5D56-2020-2F48C3A8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69" y="3309036"/>
            <a:ext cx="41482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9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Refining Optimization Methods for Training Machine Learning Models: A Case Study in  Robotic Surgical Procedures</a:t>
            </a:r>
            <a:b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</a:br>
            <a:b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2024 Ph.D. Thesis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>
                <a:latin typeface="Times"/>
                <a:cs typeface="Times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>
                <a:latin typeface="Times"/>
                <a:cs typeface="Times"/>
              </a:rPr>
              <a:t>                                     Link to thesis: </a:t>
            </a:r>
            <a:endParaRPr lang="en-CA">
              <a:cs typeface="Arial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4</a:t>
            </a:fld>
            <a:endParaRPr lang="en-US" sz="1400" dirty="0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631AE9C-0B16-BCBD-06F7-1C5B680013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48538" y="2939328"/>
            <a:ext cx="3832784" cy="27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3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D0FE-4A91-CDDB-85A5-8913E39F814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3989" y="310000"/>
            <a:ext cx="8458200" cy="533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" panose="02020603050405020304"/>
              </a:rPr>
              <a:t>IQCELL: Gene Regulatory Network and Logical Rule Inference for </a:t>
            </a:r>
            <a:r>
              <a:rPr lang="en-CA" sz="2000" dirty="0">
                <a:solidFill>
                  <a:srgbClr val="FF0000"/>
                </a:solidFill>
                <a:latin typeface="Times New Roman"/>
                <a:cs typeface="Arial"/>
              </a:rPr>
              <a:t>Predicting Effect of Gene Perturbation</a:t>
            </a:r>
            <a:endParaRPr lang="en-CA" sz="2000" dirty="0">
              <a:solidFill>
                <a:srgbClr val="FF0000"/>
              </a:solidFill>
              <a:latin typeface="Times New Roman"/>
              <a:cs typeface="Times" panose="020206030504050203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3897-2E7A-C360-121B-2238E23FD0C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225685"/>
            <a:ext cx="8458200" cy="4572000"/>
          </a:xfrm>
        </p:spPr>
        <p:txBody>
          <a:bodyPr/>
          <a:lstStyle/>
          <a:p>
            <a:r>
              <a:rPr lang="en-CA" sz="1600" dirty="0">
                <a:latin typeface="time"/>
                <a:cs typeface="Arial"/>
              </a:rPr>
              <a:t>IQCELL: predicting effect of gene perturbation on developmental trajectories</a:t>
            </a: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The paper formulates gene regulatory network (GRN) as </a:t>
            </a:r>
            <a:r>
              <a:rPr lang="en-CA" sz="1600" dirty="0" err="1">
                <a:latin typeface="time"/>
                <a:cs typeface="Arial"/>
              </a:rPr>
              <a:t>boolean</a:t>
            </a:r>
            <a:r>
              <a:rPr lang="en-CA" sz="1600" dirty="0">
                <a:latin typeface="time"/>
                <a:cs typeface="Arial"/>
              </a:rPr>
              <a:t> logic or differential equation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 They are executable logical networks that simulate perturbed and normal cell gene expression trajectories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Prediction or inference of gene was done via logical rule inference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E571F-854F-DBA8-05AF-9E296BD0B47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B5F4C-ADD3-312A-86D2-4AFC40E2562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3400" y="4495800"/>
            <a:ext cx="8447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1F2328"/>
                </a:solidFill>
                <a:latin typeface="-apple-system"/>
              </a:rPr>
              <a:t>Heydari, Tiam, et al. "IQCELL: A platform for predicting the effect of gene perturbations on developmental trajectories using single-cell RNA-seq data." </a:t>
            </a:r>
            <a:r>
              <a:rPr lang="en-US" sz="1200" dirty="0" err="1">
                <a:solidFill>
                  <a:srgbClr val="1F2328"/>
                </a:solidFill>
                <a:latin typeface="-apple-system"/>
              </a:rPr>
              <a:t>PLoS</a:t>
            </a:r>
            <a:r>
              <a:rPr lang="en-US" sz="1200" dirty="0">
                <a:solidFill>
                  <a:srgbClr val="1F2328"/>
                </a:solidFill>
                <a:latin typeface="-apple-system"/>
              </a:rPr>
              <a:t> Computational Biology 18.2 (2022): e1009907.</a:t>
            </a:r>
            <a:endParaRPr lang="en-US" sz="12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64647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79E8-A470-F422-EF4B-C84BF250974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Recasting  IQCELL as GNN + Reinforcement Learning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3C35-E970-DAD1-E442-25349F4965C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982494"/>
            <a:ext cx="8458200" cy="4572000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We reframe GRN as graph neural network with </a:t>
            </a:r>
            <a:r>
              <a:rPr lang="en-CA" sz="1600" dirty="0" err="1">
                <a:latin typeface="time"/>
                <a:cs typeface="Arial"/>
              </a:rPr>
              <a:t>markov</a:t>
            </a:r>
            <a:r>
              <a:rPr lang="en-CA" sz="1600" dirty="0">
                <a:latin typeface="time"/>
                <a:cs typeface="Arial"/>
              </a:rPr>
              <a:t> decision process</a:t>
            </a:r>
            <a:endParaRPr lang="en-US" sz="1600" dirty="0">
              <a:latin typeface="time"/>
            </a:endParaRPr>
          </a:p>
          <a:p>
            <a:r>
              <a:rPr lang="en-CA" sz="1600" dirty="0">
                <a:latin typeface="time"/>
              </a:rPr>
              <a:t>Node denote the gene state</a:t>
            </a:r>
            <a:endParaRPr lang="en-US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Action: perturbation or knockout of gene (crisper perturbation or RNAi)</a:t>
            </a:r>
          </a:p>
          <a:p>
            <a:r>
              <a:rPr lang="en-CA" sz="1600" dirty="0">
                <a:latin typeface="time"/>
                <a:cs typeface="Arial"/>
              </a:rPr>
              <a:t>Reward desired cell fate determination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The transition of one gene state to another was described as gene expression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A9324-D676-EC5C-76F1-061D8DE595B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Gene Expression: Stages, Regulations, Methods">
            <a:extLst>
              <a:ext uri="{FF2B5EF4-FFF2-40B4-BE49-F238E27FC236}">
                <a16:creationId xmlns:a16="http://schemas.microsoft.com/office/drawing/2014/main" id="{67AB0ACA-1DD2-C9C7-2C4E-FBB38E1A84B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4205" y="3654342"/>
            <a:ext cx="3968884" cy="2370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DCCBA-245F-8976-0ED8-CDD7ABCE1C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91956" y="425918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Dataset: </a:t>
            </a:r>
            <a:endParaRPr lang="en-US" sz="1600" dirty="0">
              <a:cs typeface="Times"/>
            </a:endParaRPr>
          </a:p>
          <a:p>
            <a:r>
              <a:rPr lang="en-US" sz="1600" dirty="0">
                <a:latin typeface="Times"/>
                <a:cs typeface="Times"/>
              </a:rPr>
              <a:t>Mouse T-cell development</a:t>
            </a:r>
            <a:endParaRPr lang="en-US" sz="16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62098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F6E6-D222-5FF1-B286-70859F4B7DA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Dynamic Simulation with Reinforcement Learning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CB8E-066A-5943-A715-B70083448BE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6979" y="1138136"/>
            <a:ext cx="8458200" cy="4572000"/>
          </a:xfrm>
        </p:spPr>
        <p:txBody>
          <a:bodyPr>
            <a:normAutofit/>
          </a:bodyPr>
          <a:lstStyle/>
          <a:p>
            <a:pPr marL="285750" indent="-285750"/>
            <a:r>
              <a:rPr lang="en-CA" sz="1600" dirty="0">
                <a:latin typeface="Times New Roman"/>
                <a:cs typeface="Arial"/>
              </a:rPr>
              <a:t>Deep Reinforcement will be used to predict the outcome of the gene perturbation</a:t>
            </a:r>
            <a:endParaRPr lang="en-US" dirty="0"/>
          </a:p>
          <a:p>
            <a:endParaRPr lang="en-CA" sz="1600" dirty="0">
              <a:latin typeface="Times New Roman"/>
            </a:endParaRPr>
          </a:p>
          <a:p>
            <a:r>
              <a:rPr lang="en-CA" sz="1600" dirty="0">
                <a:latin typeface="Times New Roman"/>
                <a:cs typeface="Arial"/>
              </a:rPr>
              <a:t>DRL uses policy inference instead of logical rule inference for gene expression prediction.</a:t>
            </a:r>
          </a:p>
          <a:p>
            <a:endParaRPr lang="en-CA" sz="1600" dirty="0">
              <a:latin typeface="Times New Roman"/>
            </a:endParaRPr>
          </a:p>
          <a:p>
            <a:pPr marL="0" indent="0">
              <a:buNone/>
            </a:pPr>
            <a:r>
              <a:rPr lang="en-CA" sz="1600" dirty="0">
                <a:latin typeface="Times New Roman"/>
                <a:cs typeface="Arial"/>
              </a:rPr>
              <a:t>There two types of DRL policy inference</a:t>
            </a:r>
            <a:endParaRPr lang="en-CA" sz="1600" dirty="0">
              <a:latin typeface="Times New Roman"/>
            </a:endParaRPr>
          </a:p>
          <a:p>
            <a:pPr marL="0" indent="0">
              <a:buNone/>
            </a:pPr>
            <a:endParaRPr lang="en-CA" sz="1400" dirty="0">
              <a:latin typeface="time"/>
            </a:endParaRP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On-policy Methods</a:t>
            </a:r>
          </a:p>
          <a:p>
            <a:r>
              <a:rPr lang="en-CA" sz="1400" dirty="0">
                <a:latin typeface="time"/>
              </a:rPr>
              <a:t>PPO (Proximal Policy Optimization)</a:t>
            </a:r>
          </a:p>
          <a:p>
            <a:r>
              <a:rPr lang="en-CA" sz="1400" dirty="0">
                <a:latin typeface="time"/>
              </a:rPr>
              <a:t>TRPO (Trust Region Policy Optimization)</a:t>
            </a:r>
          </a:p>
          <a:p>
            <a:r>
              <a:rPr lang="en-CA" sz="1400" dirty="0">
                <a:latin typeface="time"/>
              </a:rPr>
              <a:t>A2C (Advantage Actor-Critic)</a:t>
            </a:r>
          </a:p>
          <a:p>
            <a:r>
              <a:rPr lang="en-CA" sz="1400" dirty="0">
                <a:latin typeface="time"/>
              </a:rPr>
              <a:t>REINFORCE</a:t>
            </a:r>
          </a:p>
          <a:p>
            <a:pPr marL="0" indent="0">
              <a:buNone/>
            </a:pPr>
            <a:endParaRPr lang="en-CA" sz="1400" dirty="0">
              <a:latin typeface="time"/>
            </a:endParaRP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Off-policy Methods</a:t>
            </a:r>
          </a:p>
          <a:p>
            <a:r>
              <a:rPr lang="en-CA" sz="1400" dirty="0">
                <a:latin typeface="time"/>
              </a:rPr>
              <a:t>TD (Temporal Difference Learning)</a:t>
            </a:r>
          </a:p>
          <a:p>
            <a:r>
              <a:rPr lang="en-CA" sz="1400" dirty="0">
                <a:latin typeface="time"/>
              </a:rPr>
              <a:t>SAC (Soft Actor-Critic)</a:t>
            </a:r>
          </a:p>
          <a:p>
            <a:r>
              <a:rPr lang="en-CA" sz="1400" dirty="0">
                <a:latin typeface="time"/>
              </a:rPr>
              <a:t>DQN (Deep Q-Networks)</a:t>
            </a:r>
          </a:p>
          <a:p>
            <a:endParaRPr lang="en-CA" sz="1600" dirty="0">
              <a:latin typeface="Arial"/>
            </a:endParaRPr>
          </a:p>
          <a:p>
            <a:endParaRPr lang="en-CA" sz="1600" dirty="0"/>
          </a:p>
          <a:p>
            <a:endParaRPr lang="en-CA" sz="1600" dirty="0">
              <a:latin typeface="Arial"/>
            </a:endParaRPr>
          </a:p>
          <a:p>
            <a:endParaRPr lang="en-CA" sz="1600" dirty="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F1F35-35FF-8F13-A47E-C6B0EB225A7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3D5A-7DF9-8201-6042-26E6053DDD5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7133" y="389467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 New Roman"/>
                <a:cs typeface="Arial"/>
              </a:rPr>
              <a:t>Motivation for PPO Modification for Stem Cell differentiation</a:t>
            </a:r>
            <a:endParaRPr lang="en-US" sz="2400" dirty="0">
              <a:solidFill>
                <a:srgbClr val="C0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67DAE-64B0-8059-B512-CEBD0B6B997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97795" y="1011677"/>
            <a:ext cx="8458200" cy="5184842"/>
          </a:xfrm>
        </p:spPr>
        <p:txBody>
          <a:bodyPr>
            <a:normAutofit/>
          </a:bodyPr>
          <a:lstStyle/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Problem:</a:t>
            </a:r>
            <a:r>
              <a:rPr lang="en-CA" sz="1600" dirty="0">
                <a:latin typeface="Times New Roman"/>
                <a:cs typeface="Arial"/>
              </a:rPr>
              <a:t> Gene expression prediction under </a:t>
            </a:r>
            <a:r>
              <a:rPr lang="en-CA" sz="1600" b="1" dirty="0">
                <a:latin typeface="Times New Roman"/>
                <a:cs typeface="Arial"/>
              </a:rPr>
              <a:t>knockouts/perturbations</a:t>
            </a:r>
            <a:r>
              <a:rPr lang="en-CA" sz="1600" dirty="0">
                <a:latin typeface="Times New Roman"/>
                <a:cs typeface="Arial"/>
              </a:rPr>
              <a:t> produces </a:t>
            </a:r>
            <a:r>
              <a:rPr lang="en-CA" sz="1600" b="1" dirty="0">
                <a:latin typeface="Times New Roman"/>
                <a:cs typeface="Arial"/>
              </a:rPr>
              <a:t>sparse datasets</a:t>
            </a:r>
            <a:endParaRPr lang="en-CA" sz="1600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Challenge:</a:t>
            </a:r>
            <a:r>
              <a:rPr lang="en-CA" sz="1600" dirty="0">
                <a:latin typeface="Times New Roman"/>
                <a:cs typeface="Arial"/>
              </a:rPr>
              <a:t> Standard PPO struggles because coordinate values can vary widely depending on perturbation thresholds</a:t>
            </a:r>
            <a:endParaRPr lang="en-CA" sz="1600" dirty="0">
              <a:latin typeface="Times New Roman"/>
            </a:endParaRPr>
          </a:p>
          <a:p>
            <a:pPr marL="0" indent="0">
              <a:buNone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Goal:</a:t>
            </a:r>
            <a:r>
              <a:rPr lang="en-CA" sz="1600" dirty="0">
                <a:latin typeface="Times New Roman"/>
                <a:cs typeface="Arial"/>
              </a:rPr>
              <a:t> Develop a more robust optimization strategy for reinforcement learning in </a:t>
            </a:r>
            <a:r>
              <a:rPr lang="en-CA" sz="1600" b="1" dirty="0">
                <a:latin typeface="Times New Roman"/>
                <a:cs typeface="Arial"/>
              </a:rPr>
              <a:t>GRN-based simulations</a:t>
            </a:r>
            <a:endParaRPr lang="en-CA" sz="1600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dirty="0">
                <a:latin typeface="Times New Roman"/>
                <a:cs typeface="Arial"/>
              </a:rPr>
              <a:t>Start from </a:t>
            </a:r>
            <a:r>
              <a:rPr lang="en-CA" sz="1600" b="1" dirty="0">
                <a:latin typeface="Times New Roman"/>
                <a:cs typeface="Arial"/>
              </a:rPr>
              <a:t>Proximal Policy Optimization (PPO)</a:t>
            </a:r>
            <a:r>
              <a:rPr lang="en-CA" sz="1600" dirty="0">
                <a:latin typeface="Times New Roman"/>
                <a:cs typeface="Arial"/>
              </a:rPr>
              <a:t>, a gradient-based RL optimizer.</a:t>
            </a: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dirty="0">
                <a:latin typeface="Times New Roman"/>
                <a:cs typeface="Arial"/>
              </a:rPr>
              <a:t>Modify PPO using insights from </a:t>
            </a:r>
            <a:r>
              <a:rPr lang="en-CA" sz="1600" b="1" dirty="0">
                <a:latin typeface="Times New Roman"/>
                <a:cs typeface="Arial"/>
              </a:rPr>
              <a:t>slides 25</a:t>
            </a:r>
            <a:r>
              <a:rPr lang="en-CA" sz="1600" dirty="0">
                <a:latin typeface="Times New Roman"/>
                <a:cs typeface="Arial"/>
              </a:rPr>
              <a:t> followed by insights from slides </a:t>
            </a:r>
            <a:r>
              <a:rPr lang="en-CA" sz="1600" b="1" dirty="0">
                <a:latin typeface="Times New Roman"/>
                <a:cs typeface="Arial"/>
              </a:rPr>
              <a:t>14</a:t>
            </a:r>
            <a:endParaRPr lang="en-CA" sz="1600" b="1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/>
          </a:p>
          <a:p>
            <a:pPr marL="0" indent="0">
              <a:buNone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>
              <a:latin typeface="Arial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45755-784C-7CC2-E8E0-03705254F6C8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67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D926-FBDB-79E0-3F8E-221A1F06F2D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Standard PPO 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0ECBF-61A2-B222-59BC-16D5D212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1972429" y="1078892"/>
            <a:ext cx="4308476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F1B32-0A65-27D6-224D-BDE910AB3EB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A group of math equations&#10;&#10;AI-generated content may be incorrect.">
            <a:extLst>
              <a:ext uri="{FF2B5EF4-FFF2-40B4-BE49-F238E27FC236}">
                <a16:creationId xmlns:a16="http://schemas.microsoft.com/office/drawing/2014/main" id="{2DFC75C3-0258-362E-3AF7-B34A792D7F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88030" y="3343274"/>
            <a:ext cx="5798608" cy="18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0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BBF2-4462-2F94-A06B-39FBD59A147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Modified PPO via the Proposed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Arial"/>
              </a:rPr>
              <a:t>ASGDAdam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Arial"/>
              </a:rPr>
              <a:t>Amsgrad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5" name="Content Placeholder 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7E8E6D59-3A33-6AA7-2170-27CD2BBE28DC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1406053" y="842253"/>
            <a:ext cx="4991100" cy="78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BDC24-FAD7-BB21-3920-1255F39824E4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FD6A104-D75A-11F4-06E7-2DB3B391A7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044329" y="1829307"/>
            <a:ext cx="3712926" cy="1195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58EAA-5A38-CF1A-5F89-C4FD2527A6D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662541" y="3160172"/>
            <a:ext cx="2476500" cy="1121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4C1D87-1599-FD87-181B-17B5BC56FA3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137352" y="4501509"/>
            <a:ext cx="2876374" cy="16065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Wingdings,Sans-Serif"/>
              <a:buChar char="§"/>
            </a:pPr>
            <a:r>
              <a:rPr lang="en-CA" sz="1200" b="1" dirty="0">
                <a:latin typeface="time"/>
                <a:cs typeface="Arial"/>
              </a:rPr>
              <a:t>Advantage:</a:t>
            </a:r>
            <a:r>
              <a:rPr lang="en-CA" sz="1200" dirty="0">
                <a:latin typeface="time"/>
                <a:cs typeface="Arial"/>
              </a:rPr>
              <a:t> PPOASGDADAM can handle </a:t>
            </a:r>
            <a:r>
              <a:rPr lang="en-CA" sz="1200" b="1" dirty="0">
                <a:latin typeface="time"/>
                <a:cs typeface="Arial"/>
              </a:rPr>
              <a:t>large/small coordinate variations</a:t>
            </a:r>
            <a:r>
              <a:rPr lang="en-CA" sz="1200" dirty="0">
                <a:latin typeface="time"/>
                <a:cs typeface="Arial"/>
              </a:rPr>
              <a:t> better than standard PPO.</a:t>
            </a:r>
          </a:p>
          <a:p>
            <a:pPr marL="285750" indent="-285750">
              <a:spcBef>
                <a:spcPct val="20000"/>
              </a:spcBef>
              <a:buFont typeface="Wingdings,Sans-Serif"/>
              <a:buChar char="§"/>
            </a:pPr>
            <a:r>
              <a:rPr lang="en-CA" sz="1200" b="1" dirty="0">
                <a:latin typeface="time"/>
                <a:cs typeface="Arial"/>
              </a:rPr>
              <a:t>Impact:</a:t>
            </a:r>
            <a:r>
              <a:rPr lang="en-CA" sz="1200" dirty="0">
                <a:latin typeface="time"/>
                <a:cs typeface="Arial"/>
              </a:rPr>
              <a:t> Reduces the mean square error for </a:t>
            </a:r>
            <a:r>
              <a:rPr lang="en-CA" sz="1200" b="1" dirty="0">
                <a:latin typeface="time"/>
                <a:cs typeface="Arial"/>
              </a:rPr>
              <a:t>gene perturbation outcomes</a:t>
            </a:r>
            <a:r>
              <a:rPr lang="en-CA" sz="1200" dirty="0">
                <a:latin typeface="time"/>
                <a:cs typeface="Arial"/>
              </a:rPr>
              <a:t> in sparse single-cell datasets.</a:t>
            </a:r>
          </a:p>
          <a:p>
            <a:pPr algn="l"/>
            <a:endParaRPr lang="en-US" sz="1200" dirty="0">
              <a:latin typeface="time"/>
              <a:cs typeface="Times"/>
            </a:endParaRPr>
          </a:p>
        </p:txBody>
      </p:sp>
      <p:pic>
        <p:nvPicPr>
          <p:cNvPr id="11" name="Picture 10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FD2FDA78-06C9-FB75-836A-AF74A73F43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53248" y="4634216"/>
            <a:ext cx="5572125" cy="173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FAE51-F4F2-3518-9DC3-ADF9CCA4D3C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933781" y="1530771"/>
            <a:ext cx="312925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CA" sz="1200" dirty="0">
                <a:latin typeface="time"/>
                <a:cs typeface="Arial"/>
              </a:rPr>
              <a:t>A modification of the version in my Ph.D. thesis </a:t>
            </a:r>
            <a:r>
              <a:rPr lang="en-CA" sz="1200" b="1" dirty="0">
                <a:latin typeface="Times New Roman"/>
                <a:cs typeface="Arial"/>
              </a:rPr>
              <a:t>slides 25</a:t>
            </a:r>
            <a:r>
              <a:rPr lang="en-CA" sz="1200" dirty="0">
                <a:latin typeface="Times New Roman"/>
                <a:cs typeface="Arial"/>
              </a:rPr>
              <a:t> </a:t>
            </a:r>
            <a:r>
              <a:rPr lang="en-CA" sz="1200" dirty="0">
                <a:latin typeface="time"/>
                <a:cs typeface="Arial"/>
              </a:rPr>
              <a:t> to improve the prediction and classification performance</a:t>
            </a:r>
          </a:p>
          <a:p>
            <a:endParaRPr lang="en-US" sz="14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80063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7C0E-C52C-F5BA-1010-AD6F71AC41F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Motivation for using Low Rank Matrix Factorization for Gene Perturbation Effect Prediction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6BBF-0CF5-F724-1AC3-3B059ED4229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147864"/>
            <a:ext cx="8458200" cy="4572000"/>
          </a:xfrm>
        </p:spPr>
        <p:txBody>
          <a:bodyPr>
            <a:normAutofit/>
          </a:bodyPr>
          <a:lstStyle/>
          <a:p>
            <a:pPr>
              <a:buChar char="ü"/>
            </a:pPr>
            <a:r>
              <a:rPr lang="en-CA" sz="1600" dirty="0">
                <a:latin typeface="time"/>
              </a:rPr>
              <a:t>Direct Reinforcement Learning (RL) on large Graph Neural Network (GNN)-based Gene Regulatory Networks (GRNs) is computationally prohibitive</a:t>
            </a: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r>
              <a:rPr lang="en-US" sz="1600" dirty="0">
                <a:latin typeface="time"/>
                <a:cs typeface="Arial"/>
              </a:rPr>
              <a:t>Scaling DRL requires </a:t>
            </a:r>
            <a:r>
              <a:rPr lang="en-US" sz="1600" b="1" dirty="0">
                <a:latin typeface="time"/>
                <a:cs typeface="Arial"/>
              </a:rPr>
              <a:t>parameter-efficient strategies</a:t>
            </a: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 marL="285750" indent="-285750">
              <a:buChar char="ü"/>
            </a:pPr>
            <a:r>
              <a:rPr lang="en-US" sz="1600" b="1" dirty="0" err="1">
                <a:latin typeface="time"/>
                <a:cs typeface="Arial"/>
              </a:rPr>
              <a:t>LoRA</a:t>
            </a:r>
            <a:r>
              <a:rPr lang="en-US" sz="1600" b="1" dirty="0">
                <a:latin typeface="time"/>
                <a:cs typeface="Arial"/>
              </a:rPr>
              <a:t> (Low-Rank matrix factorization):</a:t>
            </a:r>
            <a:r>
              <a:rPr lang="en-US" sz="1600" dirty="0">
                <a:latin typeface="time"/>
                <a:cs typeface="Arial"/>
              </a:rPr>
              <a:t> Efficiently scale weights</a:t>
            </a: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 marL="285750" indent="-285750">
              <a:buChar char="ü"/>
            </a:pPr>
            <a:r>
              <a:rPr lang="en-US" sz="1600" b="1" dirty="0">
                <a:latin typeface="time"/>
                <a:cs typeface="Arial"/>
              </a:rPr>
              <a:t>Multistage training (convex → nonconvex):</a:t>
            </a:r>
            <a:r>
              <a:rPr lang="en-US" sz="1600" dirty="0">
                <a:latin typeface="time"/>
                <a:cs typeface="Arial"/>
              </a:rPr>
              <a:t> Stabilizes learning, allowing RL to scale to larger networks without diverging taking insights from slides 11, 12 and 14</a:t>
            </a:r>
          </a:p>
          <a:p>
            <a:pPr>
              <a:buChar char="ü"/>
            </a:pPr>
            <a:endParaRPr lang="en-US" sz="1600" dirty="0">
              <a:latin typeface="time"/>
            </a:endParaRP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endParaRPr lang="en-US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98D7-3B5F-3325-93BA-B9C459E668B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08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845C-35B9-B31E-499C-D83D8F3260B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3419" y="1935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Modified PPO via the Proposed Multistage Low Rank Matrix Factorization</a:t>
            </a:r>
            <a:endParaRPr lang="en-US" sz="2000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3357C-0919-F77F-EAE1-9ACADBCF680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190D9-7982-EA10-26D0-7C5FF99C5F2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FE3A491D-1C33-8F7A-2BE7-19CD118DAE2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3534" y="870774"/>
            <a:ext cx="5611035" cy="3740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483A8-38F2-33FC-768C-0B68B4D2E8C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34630" y="4768232"/>
            <a:ext cx="699016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Gene expression landscapes are uneven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 Naive RL may get trapped in local optima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Multistage PPO allows:​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Convex stage : </a:t>
            </a:r>
            <a:r>
              <a:rPr lang="en-US" sz="1600" b="1" dirty="0">
                <a:latin typeface="Times New Roman"/>
                <a:cs typeface="Arial"/>
              </a:rPr>
              <a:t>smooth, stable exploration</a:t>
            </a:r>
            <a:r>
              <a:rPr lang="en-US" sz="1600" dirty="0">
                <a:latin typeface="Times New Roman"/>
                <a:cs typeface="Arial"/>
              </a:rPr>
              <a:t>​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Nonconvex stage: </a:t>
            </a:r>
            <a:r>
              <a:rPr lang="en-US" sz="1600" b="1" dirty="0">
                <a:latin typeface="Times New Roman"/>
                <a:cs typeface="Arial"/>
              </a:rPr>
              <a:t>fine-tuned exploitation</a:t>
            </a:r>
            <a:r>
              <a:rPr lang="en-US" sz="1600" dirty="0">
                <a:latin typeface="Times New Roman"/>
                <a:cs typeface="Arial"/>
              </a:rPr>
              <a:t>, capturing complex non-linear interactions</a:t>
            </a:r>
          </a:p>
        </p:txBody>
      </p:sp>
      <p:pic>
        <p:nvPicPr>
          <p:cNvPr id="7" name="Picture 6" descr="Inverse.AI">
            <a:extLst>
              <a:ext uri="{FF2B5EF4-FFF2-40B4-BE49-F238E27FC236}">
                <a16:creationId xmlns:a16="http://schemas.microsoft.com/office/drawing/2014/main" id="{600D7703-373C-7721-5F67-C45221F498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70772" y="723189"/>
            <a:ext cx="3259066" cy="20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88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544E-3F62-02ED-F726-0B1C7CC09A0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693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Future Work-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Foundational Models for Stem Cell Differentiation</a:t>
            </a:r>
            <a:endParaRPr lang="en-US" sz="2000" b="1" dirty="0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D7D2-7C3C-3A01-8AAB-99D7C5FFAC8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2900" y="685800"/>
            <a:ext cx="8569465" cy="5486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>
                <a:latin typeface="Times New Roman"/>
                <a:cs typeface="Arial"/>
              </a:rPr>
              <a:t>Cell embeddings</a:t>
            </a:r>
            <a:r>
              <a:rPr lang="en-US" sz="1400" dirty="0">
                <a:latin typeface="Times New Roman"/>
                <a:cs typeface="Arial"/>
              </a:rPr>
              <a:t> (e.g., </a:t>
            </a:r>
            <a:r>
              <a:rPr lang="en-US" sz="1400" dirty="0" err="1">
                <a:latin typeface="Times New Roman"/>
                <a:cs typeface="Arial"/>
              </a:rPr>
              <a:t>scBERT</a:t>
            </a:r>
            <a:r>
              <a:rPr lang="en-US" sz="1400" dirty="0">
                <a:latin typeface="Times New Roman"/>
                <a:cs typeface="Arial"/>
              </a:rPr>
              <a:t>, UCE, </a:t>
            </a:r>
            <a:r>
              <a:rPr lang="en-US" sz="1400" dirty="0" err="1">
                <a:latin typeface="Times New Roman"/>
                <a:cs typeface="Arial"/>
              </a:rPr>
              <a:t>Geneformer</a:t>
            </a:r>
            <a:r>
              <a:rPr lang="en-US" sz="1400" dirty="0">
                <a:latin typeface="Times New Roman"/>
                <a:cs typeface="Arial"/>
              </a:rPr>
              <a:t>)</a:t>
            </a:r>
            <a:endParaRPr lang="en-US" sz="1400" dirty="0">
              <a:latin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/>
                <a:cs typeface="Arial"/>
              </a:rPr>
              <a:t>Capture cellular states and structure</a:t>
            </a:r>
            <a:endParaRPr lang="en-US" sz="1400" dirty="0">
              <a:latin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/>
                <a:cs typeface="Arial"/>
              </a:rPr>
              <a:t>Not directly comparable to ground-truth transcriptomic profiles (gene counts, cell fate determination, perturbation effects)</a:t>
            </a:r>
            <a:endParaRPr lang="en-US" sz="1400" dirty="0">
              <a:latin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1400" dirty="0">
                <a:latin typeface="Times New Roman"/>
                <a:cs typeface="Arial"/>
              </a:rPr>
              <a:t>Challenge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cs typeface="Arial"/>
              </a:rPr>
              <a:t>Need to </a:t>
            </a:r>
            <a:r>
              <a:rPr lang="en-US" sz="1400" b="1" dirty="0">
                <a:latin typeface="Times New Roman"/>
                <a:cs typeface="Arial"/>
              </a:rPr>
              <a:t>map embeddings  to gene expression values</a:t>
            </a:r>
            <a:endParaRPr lang="en-US" sz="1400" dirty="0">
              <a:latin typeface="Times New Roman"/>
              <a:cs typeface="Arial"/>
            </a:endParaRPr>
          </a:p>
          <a:p>
            <a:pPr>
              <a:buNone/>
            </a:pPr>
            <a:r>
              <a:rPr lang="en-US" sz="1400" dirty="0">
                <a:latin typeface="Times New Roman"/>
                <a:cs typeface="Arial"/>
              </a:rPr>
              <a:t>Method</a:t>
            </a:r>
          </a:p>
          <a:p>
            <a:pPr marL="0" indent="0">
              <a:buNone/>
            </a:pPr>
            <a:r>
              <a:rPr lang="en-US" sz="1400" b="1" dirty="0">
                <a:latin typeface="Times New Roman"/>
                <a:cs typeface="Arial"/>
              </a:rPr>
              <a:t>Linear decoders</a:t>
            </a:r>
            <a:r>
              <a:rPr lang="en-US" sz="1400" dirty="0">
                <a:latin typeface="Times New Roman"/>
                <a:cs typeface="Arial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Arial"/>
              </a:rPr>
              <a:t>Multilayer perceptron (MLP)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Arial"/>
              </a:rPr>
              <a:t>With or without Reinforcement Learning (RL)</a:t>
            </a:r>
            <a:endParaRPr lang="en-US" sz="1400" b="1" dirty="0">
              <a:latin typeface="Times New Roman"/>
              <a:cs typeface="Arial"/>
            </a:endParaRPr>
          </a:p>
          <a:p>
            <a:pPr marL="0" indent="0">
              <a:buNone/>
            </a:pPr>
            <a:endParaRPr lang="en-US" sz="1400" b="1" dirty="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cs typeface="Arial"/>
              </a:rPr>
              <a:t>Activation functions</a:t>
            </a:r>
            <a:r>
              <a:rPr lang="en-US" sz="1400" dirty="0">
                <a:latin typeface="Times New Roman"/>
                <a:cs typeface="Arial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"/>
                <a:ea typeface="ＭＳ Ｐゴシック"/>
                <a:cs typeface="Arial"/>
              </a:rPr>
              <a:t>Multistage convex (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GReLU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) &amp; nonconvex (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ReLU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) activation functions </a:t>
            </a:r>
          </a:p>
          <a:p>
            <a:pPr marL="0" indent="0">
              <a:buNone/>
            </a:pPr>
            <a:r>
              <a:rPr lang="en-US" sz="1400" dirty="0">
                <a:latin typeface="time"/>
                <a:ea typeface="ＭＳ Ｐゴシック"/>
                <a:cs typeface="Arial"/>
              </a:rPr>
              <a:t>to enhance performance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400" dirty="0" err="1">
                <a:latin typeface="time"/>
              </a:rPr>
              <a:t>GReLU</a:t>
            </a:r>
            <a:r>
              <a:rPr lang="en-CA" sz="1400" dirty="0">
                <a:latin typeface="time"/>
              </a:rPr>
              <a:t> (Graph-adaptive </a:t>
            </a:r>
            <a:r>
              <a:rPr lang="en-CA" sz="1400" dirty="0" err="1">
                <a:latin typeface="time"/>
              </a:rPr>
              <a:t>ReLU</a:t>
            </a:r>
            <a:r>
              <a:rPr lang="en-CA" sz="1400" dirty="0">
                <a:latin typeface="time"/>
              </a:rPr>
              <a:t> with fixed threshold) followed by </a:t>
            </a: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standard </a:t>
            </a:r>
            <a:r>
              <a:rPr lang="en-CA" sz="1400" dirty="0" err="1">
                <a:latin typeface="time"/>
              </a:rPr>
              <a:t>ReLU</a:t>
            </a:r>
            <a:r>
              <a:rPr lang="en-CA" sz="1400" dirty="0">
                <a:latin typeface="time"/>
              </a:rPr>
              <a:t> activation function</a:t>
            </a: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Strongly convex optimizer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 for improved convergence &amp; stability</a:t>
            </a: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Hybrid policy optimization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Combine </a:t>
            </a: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TRPO + PPO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 in a multistage setup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Leverage second-order policy (TRPO) updates for robustness</a:t>
            </a:r>
            <a:endParaRPr lang="en-US" sz="1400" dirty="0"/>
          </a:p>
          <a:p>
            <a:pPr marL="1028700" lvl="1">
              <a:buFont typeface="Wingdings"/>
              <a:buChar char="§"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ea typeface="ＭＳ Ｐゴシック"/>
            </a:endParaRPr>
          </a:p>
          <a:p>
            <a:pPr>
              <a:buFont typeface="Wingdings"/>
              <a:buChar char="ü"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</a:endParaRPr>
          </a:p>
          <a:p>
            <a:pPr>
              <a:buChar char="ü"/>
            </a:pPr>
            <a:endParaRPr lang="en-US" sz="1400" dirty="0">
              <a:latin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624E8-B8C2-BFE9-F659-9A86875BB41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 descr="Finding the Optimum Response Using a Searching Algorithm | Image and Video  Exchange ForumImage and Video Exchange Forum">
            <a:extLst>
              <a:ext uri="{FF2B5EF4-FFF2-40B4-BE49-F238E27FC236}">
                <a16:creationId xmlns:a16="http://schemas.microsoft.com/office/drawing/2014/main" id="{D2AF3DA1-ECE5-66E6-18AC-5EDA21580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29300" y="1905000"/>
            <a:ext cx="3124200" cy="27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20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90800" y="2743200"/>
            <a:ext cx="4419600" cy="533400"/>
          </a:xfrm>
        </p:spPr>
        <p:txBody>
          <a:bodyPr>
            <a:noAutofit/>
          </a:bodyPr>
          <a:lstStyle/>
          <a:p>
            <a:r>
              <a:rPr lang="en-CA" sz="48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0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C425-A621-4521-BECC-110313338D5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44AC9-0CAF-488A-9E3F-4646C3BEC04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66800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Challenges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Motivation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Thesis Statement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Contribution to the Thesis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First Contribution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Second Contribution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Conclusion of the Thesis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Limitations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A4F3A-6CB0-4DEF-BDFA-B6F9BED8D2F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5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>
            <p:custDataLst>
              <p:tags r:id="rId2"/>
            </p:custDataLst>
          </p:nvPr>
        </p:nvSpPr>
        <p:spPr bwMode="auto">
          <a:xfrm>
            <a:off x="284357" y="1577593"/>
            <a:ext cx="3220841" cy="13942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A surgeon in a particular geographical location manipulate the surgeon console to operate on a remote patient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Picture 2" descr="Robot-Assisted Glaucoma Surgery - Glaucoma Today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5563"/>
          <a:stretch/>
        </p:blipFill>
        <p:spPr bwMode="auto">
          <a:xfrm>
            <a:off x="284356" y="680900"/>
            <a:ext cx="3220843" cy="12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spital Patient Vector Art, Icons, and Graphics for Free Download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40821" y="832194"/>
            <a:ext cx="2982394" cy="287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>
            <p:custDataLst>
              <p:tags r:id="rId5"/>
            </p:custDataLst>
          </p:nvPr>
        </p:nvSpPr>
        <p:spPr>
          <a:xfrm>
            <a:off x="110935" y="2775598"/>
            <a:ext cx="899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C1C1C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Benefits of Remote Robotic Surgery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Improves surgeons’ precision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Reduce patient blood loss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Ensures shorter hospital stay</a:t>
            </a:r>
            <a:endParaRPr lang="en-US" sz="14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Examples of Remote Robotic Surgery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Facial reconstruction surgery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Knot-tying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Suturing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Needle Passing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Trocar Insertion </a:t>
            </a:r>
          </a:p>
          <a:p>
            <a:endParaRPr lang="en-US" sz="16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>
            <p:custDataLst>
              <p:tags r:id="rId6"/>
            </p:custDataLst>
          </p:nvPr>
        </p:nvCxnSpPr>
        <p:spPr bwMode="auto">
          <a:xfrm>
            <a:off x="3816568" y="1752600"/>
            <a:ext cx="19812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1034" name="Picture 10" descr="7 of the most dangerous surgeries | Lif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306" y="3810000"/>
            <a:ext cx="1586618" cy="12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>
            <p:custDataLst>
              <p:tags r:id="rId8"/>
            </p:custDataLst>
          </p:nvPr>
        </p:nvCxnSpPr>
        <p:spPr bwMode="auto">
          <a:xfrm>
            <a:off x="7654158" y="3202242"/>
            <a:ext cx="42042" cy="6077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0" name="TextBox 59"/>
          <p:cNvSpPr txBox="1"/>
          <p:nvPr>
            <p:custDataLst>
              <p:tags r:id="rId9"/>
            </p:custDataLst>
          </p:nvPr>
        </p:nvSpPr>
        <p:spPr>
          <a:xfrm>
            <a:off x="7037832" y="5021320"/>
            <a:ext cx="1756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Open heart surgery</a:t>
            </a:r>
          </a:p>
        </p:txBody>
      </p:sp>
      <p:pic>
        <p:nvPicPr>
          <p:cNvPr id="36" name="Picture 16" descr="Why do hospitals have plus sign? What does it represent? | India News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266" y="708341"/>
            <a:ext cx="271323" cy="2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Why do hospitals have plus sign? What does it represent? | India News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87411" y="832194"/>
            <a:ext cx="271323" cy="2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>
            <p:custDataLst>
              <p:tags r:id="rId12"/>
            </p:custDataLst>
          </p:nvPr>
        </p:nvSpPr>
        <p:spPr>
          <a:xfrm>
            <a:off x="152400" y="41870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Rectangle 5"/>
          <p:cNvSpPr/>
          <p:nvPr>
            <p:custDataLst>
              <p:tags r:id="rId13"/>
            </p:custDataLst>
          </p:nvPr>
        </p:nvSpPr>
        <p:spPr>
          <a:xfrm>
            <a:off x="1638300" y="5853364"/>
            <a:ext cx="5867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Chowriappa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A., </a:t>
            </a:r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Wirz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R., </a:t>
            </a:r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Ashammagari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A.R. 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et al.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  <a:r>
              <a:rPr lang="en-CA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Prediction from expert </a:t>
            </a:r>
          </a:p>
          <a:p>
            <a:r>
              <a:rPr lang="en-CA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demonstrations for safe tele-surgery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 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Int. J. </a:t>
            </a:r>
            <a:r>
              <a:rPr lang="en-CA" sz="1400" i="1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Autom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CA" sz="1400" i="1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Comput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10, 487–497 (2013)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0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E6D8-C5FF-4D77-805E-168902636F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279633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66CF-97BA-4A9C-A5F3-628E059A767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813033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>
                <a:latin typeface="Times"/>
                <a:cs typeface="Times"/>
              </a:rPr>
              <a:t>Accurate Prediction </a:t>
            </a:r>
            <a:endParaRPr lang="en-US">
              <a:latin typeface="Times"/>
              <a:cs typeface="Times"/>
            </a:endParaRPr>
          </a:p>
          <a:p>
            <a:r>
              <a:rPr lang="en-US" sz="1600">
                <a:latin typeface="Times"/>
                <a:cs typeface="Times"/>
              </a:rPr>
              <a:t>Ultra-low latency communication</a:t>
            </a:r>
            <a:endParaRPr lang="en-US">
              <a:latin typeface="Times"/>
              <a:cs typeface="Times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Online processing of haptic command and feedback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AF7A7-46BF-47C0-9242-27A67FC0E74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41753-8DE9-49DF-A711-5E63D1964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2000" y="1828799"/>
            <a:ext cx="6324600" cy="40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7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269" y="29302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Thesis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729998"/>
            <a:ext cx="8153400" cy="52963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just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52400" y="1049536"/>
            <a:ext cx="838200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1600">
                <a:latin typeface="Times"/>
                <a:cs typeface="Times"/>
              </a:rPr>
              <a:t>We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Times"/>
                <a:cs typeface="Times"/>
              </a:rPr>
              <a:t>  have proposed enhanced stochastic gradient descent and low-rank matrix factorization 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rPr>
              <a:t>training machine learning models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 improvements focus on ensuring the convergence of these optimization schemes during machine learning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These two optimization schemes collaborate, rather than compete, to enhance machine learning reliability for remote robotic surgery procedures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28" name="Picture 4" descr="Adam Optimizer Explained in Detail with Animations | Optimizers in Deep  Learning Part 5 - YouTube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3707"/>
            <a:ext cx="2313836" cy="1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 Learning Model Compression (ii) | by Ivy Gu | Medium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5123707"/>
            <a:ext cx="2150810" cy="18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ltimate Guide To Loss functions In PyTorch With Python Implementation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602" y="5107941"/>
            <a:ext cx="2242398" cy="1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ton's Method - YouTube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56" y="5136459"/>
            <a:ext cx="2239887" cy="171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5AC5-48F1-443D-B89B-C9DE694AFC4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Contribution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97D8F-B93E-43EF-9591-E9C7AD48532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143000"/>
            <a:ext cx="8458200" cy="4572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An Improved Low Rank Matrix Factorization to Scale Machine Learning and Its Application to Remote Robotic Surgery [Published in IEEE TNSM]</a:t>
            </a:r>
          </a:p>
          <a:p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Enhanced Stochastic Gradient Descent Algorithm for Machine Learning Training and Its Application in Remote Surgical Gesture Recognition [ Revising, IEEE transactions on Neural Network and Learning Systems]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56A26-1E9D-476A-8921-2372B22AEEA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54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heme/theme1.xml><?xml version="1.0" encoding="utf-8"?>
<a:theme xmlns:a="http://schemas.openxmlformats.org/drawingml/2006/main" name="T12-5920-Stationery-CISSE">
  <a:themeElements>
    <a:clrScheme name="Concordia-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521552</TotalTime>
  <Words>3303</Words>
  <Application>Microsoft Office PowerPoint</Application>
  <PresentationFormat>On-screen Show (4:3)</PresentationFormat>
  <Paragraphs>660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-apple-system</vt:lpstr>
      <vt:lpstr>GillSans Bold</vt:lpstr>
      <vt:lpstr>time</vt:lpstr>
      <vt:lpstr>Times</vt:lpstr>
      <vt:lpstr>Wingdings,Sans-Serif</vt:lpstr>
      <vt:lpstr>Arial</vt:lpstr>
      <vt:lpstr>Arial Bold</vt:lpstr>
      <vt:lpstr>Cambria Math</vt:lpstr>
      <vt:lpstr>Times New Roman</vt:lpstr>
      <vt:lpstr>Wingdings</vt:lpstr>
      <vt:lpstr>T12-5920-Stationery-CISSE</vt:lpstr>
      <vt:lpstr>Machine Learning Optimization Methods and Their Application to Predicting T-Cell Differentiation Using GNNs and Reinforcement Learning</vt:lpstr>
      <vt:lpstr>Link to source codes</vt:lpstr>
      <vt:lpstr>Content of Seminar</vt:lpstr>
      <vt:lpstr>Refining Optimization Methods for Training Machine Learning Models: A Case Study in  Robotic Surgical Procedures  2024 Ph.D. Thesis</vt:lpstr>
      <vt:lpstr>Content</vt:lpstr>
      <vt:lpstr>PowerPoint Presentation</vt:lpstr>
      <vt:lpstr>Challenges</vt:lpstr>
      <vt:lpstr>Thesis Statement</vt:lpstr>
      <vt:lpstr>Contribution of the Thesis</vt:lpstr>
      <vt:lpstr>PowerPoint Presentation</vt:lpstr>
      <vt:lpstr>Review of Machine Learning  Model Compression Techniques</vt:lpstr>
      <vt:lpstr>Nonconvex low-rank approximation</vt:lpstr>
      <vt:lpstr>PowerPoint Presentation</vt:lpstr>
      <vt:lpstr>Proposed Method for the Covariance Matrix Update in Gaussian Process Regression</vt:lpstr>
      <vt:lpstr>PowerPoint Presentation</vt:lpstr>
      <vt:lpstr>Kinematic Dataset of Surgical Task</vt:lpstr>
      <vt:lpstr>Evaluation (Knot-Tying Task)</vt:lpstr>
      <vt:lpstr>PowerPoint Presentation</vt:lpstr>
      <vt:lpstr>PowerPoint Presentation</vt:lpstr>
      <vt:lpstr>PowerPoint Presentation</vt:lpstr>
      <vt:lpstr>A Review of Stochastic Gradient Descent (SGD)</vt:lpstr>
      <vt:lpstr>A Review of Adaptive Stochastic Gradient Descent</vt:lpstr>
      <vt:lpstr>PowerPoint Presentation</vt:lpstr>
      <vt:lpstr>PowerPoint Presentation</vt:lpstr>
      <vt:lpstr>Proposed  Adaptive Stochastic Gradient Descent Algorithm</vt:lpstr>
      <vt:lpstr>Proposed Adaptive Stochastic Gradient Descent</vt:lpstr>
      <vt:lpstr> Proposed Algorithm (Improved Adam/Amsgrad)</vt:lpstr>
      <vt:lpstr>CIFAR-100 Image Dataset</vt:lpstr>
      <vt:lpstr>Image Classification Experiment (WideResNet with Batch 64)</vt:lpstr>
      <vt:lpstr>Image Classification Experiment (VGG16-Net with Batch 64)</vt:lpstr>
      <vt:lpstr>Suturing Video Dataset</vt:lpstr>
      <vt:lpstr>Remote Surgical Gesture Recognition (2D CNN LSTM)</vt:lpstr>
      <vt:lpstr>Second contribution Conclusion</vt:lpstr>
      <vt:lpstr>Conclusion of the Thesis</vt:lpstr>
      <vt:lpstr>Limitations</vt:lpstr>
      <vt:lpstr>Future Work</vt:lpstr>
      <vt:lpstr>Machine Learning Optimization Methods and Their Application to Predicting T-Cell Differentiation Using GNNs and Reinforcement Learning</vt:lpstr>
      <vt:lpstr>Stem Cell Differentiation and Machine Learning: Tunable Stem Cell Differentiation</vt:lpstr>
      <vt:lpstr>Tuning Mechanisms in Machine Learning for Stem Cell Differentiation </vt:lpstr>
      <vt:lpstr>IQCELL: Gene Regulatory Network and Logical Rule Inference for Predicting Effect of Gene Perturbation</vt:lpstr>
      <vt:lpstr>Recasting  IQCELL as GNN + Reinforcement Learning</vt:lpstr>
      <vt:lpstr>Dynamic Simulation with Reinforcement Learning</vt:lpstr>
      <vt:lpstr>Motivation for PPO Modification for Stem Cell differentiation</vt:lpstr>
      <vt:lpstr>Standard PPO </vt:lpstr>
      <vt:lpstr>Modified PPO via the Proposed ASGDAdam/Amsgrad</vt:lpstr>
      <vt:lpstr>Motivation for using Low Rank Matrix Factorization for Gene Perturbation Effect Prediction</vt:lpstr>
      <vt:lpstr>Modified PPO via the Proposed Multistage Low Rank Matrix Factorization</vt:lpstr>
      <vt:lpstr>Future Work-Foundational Models for Stem Cell Differentiation</vt:lpstr>
      <vt:lpstr>Thank you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Dunn</dc:creator>
  <cp:lastModifiedBy>Francis Boabang</cp:lastModifiedBy>
  <cp:revision>3510</cp:revision>
  <cp:lastPrinted>2023-04-09T00:14:39Z</cp:lastPrinted>
  <dcterms:created xsi:type="dcterms:W3CDTF">2011-05-20T14:18:03Z</dcterms:created>
  <dcterms:modified xsi:type="dcterms:W3CDTF">2025-08-30T23:13:28Z</dcterms:modified>
</cp:coreProperties>
</file>